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755" r:id="rId2"/>
    <p:sldMasterId id="2147483747" r:id="rId3"/>
  </p:sldMasterIdLst>
  <p:notesMasterIdLst>
    <p:notesMasterId r:id="rId31"/>
  </p:notesMasterIdLst>
  <p:sldIdLst>
    <p:sldId id="278" r:id="rId4"/>
    <p:sldId id="307" r:id="rId5"/>
    <p:sldId id="311" r:id="rId6"/>
    <p:sldId id="257" r:id="rId7"/>
    <p:sldId id="258" r:id="rId8"/>
    <p:sldId id="266" r:id="rId9"/>
    <p:sldId id="310" r:id="rId10"/>
    <p:sldId id="304" r:id="rId11"/>
    <p:sldId id="312" r:id="rId12"/>
    <p:sldId id="282" r:id="rId13"/>
    <p:sldId id="288" r:id="rId14"/>
    <p:sldId id="298" r:id="rId15"/>
    <p:sldId id="309" r:id="rId16"/>
    <p:sldId id="306" r:id="rId17"/>
    <p:sldId id="300" r:id="rId18"/>
    <p:sldId id="301" r:id="rId19"/>
    <p:sldId id="261" r:id="rId20"/>
    <p:sldId id="308" r:id="rId21"/>
    <p:sldId id="262" r:id="rId22"/>
    <p:sldId id="302" r:id="rId23"/>
    <p:sldId id="303" r:id="rId24"/>
    <p:sldId id="294" r:id="rId25"/>
    <p:sldId id="287" r:id="rId26"/>
    <p:sldId id="297" r:id="rId27"/>
    <p:sldId id="274" r:id="rId28"/>
    <p:sldId id="305" r:id="rId29"/>
    <p:sldId id="295" r:id="rId30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charset="0"/>
        <a:ea typeface="ＭＳ Ｐゴシック" charset="0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0" autoAdjust="0"/>
    <p:restoredTop sz="87971" autoAdjust="0"/>
  </p:normalViewPr>
  <p:slideViewPr>
    <p:cSldViewPr snapToObjects="1">
      <p:cViewPr varScale="1">
        <p:scale>
          <a:sx n="103" d="100"/>
          <a:sy n="103" d="100"/>
        </p:scale>
        <p:origin x="-1760" y="-104"/>
      </p:cViewPr>
      <p:guideLst>
        <p:guide orient="horz" pos="197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/Relationships>
</file>

<file path=ppt/media/hdphoto1.wdp>
</file>

<file path=ppt/media/image1.png>
</file>

<file path=ppt/media/image10.png>
</file>

<file path=ppt/media/image12.png>
</file>

<file path=ppt/media/image13.jpg>
</file>

<file path=ppt/media/image17.jpeg>
</file>

<file path=ppt/media/image19.png>
</file>

<file path=ppt/media/image2.jpeg>
</file>

<file path=ppt/media/image3.png>
</file>

<file path=ppt/media/image32.jpeg>
</file>

<file path=ppt/media/image33.jpeg>
</file>

<file path=ppt/media/image4.png>
</file>

<file path=ppt/media/image5.jpeg>
</file>

<file path=ppt/media/image6.jpeg>
</file>

<file path=ppt/media/image7.png>
</file>

<file path=ppt/media/image73.png>
</file>

<file path=ppt/media/image74.png>
</file>

<file path=ppt/media/image75.png>
</file>

<file path=ppt/media/image76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4E19-0057-704F-B56E-50869D0DC66B}" type="datetimeFigureOut">
              <a:rPr lang="nl-NL" smtClean="0"/>
              <a:t>24/09/14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B3649-8EFD-714D-8C1A-CFA5C4DEFCA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65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 bwMode="auto">
          <a:xfrm>
            <a:off x="3850217" y="9434831"/>
            <a:ext cx="2944283" cy="49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b"/>
          <a:lstStyle/>
          <a:p>
            <a:pPr algn="r">
              <a:defRPr/>
            </a:pPr>
            <a:fld id="{4664D76C-5C64-914D-922B-FE65D65A7A52}" type="slidenum">
              <a:rPr lang="en-US" sz="1200" b="0">
                <a:latin typeface="Times" charset="0"/>
                <a:cs typeface="+mn-cs"/>
              </a:rPr>
              <a:pPr algn="r">
                <a:defRPr/>
              </a:pPr>
              <a:t>27</a:t>
            </a:fld>
            <a:endParaRPr lang="en-US" sz="1200" b="0">
              <a:latin typeface="Times" charset="0"/>
              <a:cs typeface="+mn-cs"/>
            </a:endParaRPr>
          </a:p>
        </p:txBody>
      </p:sp>
      <p:sp>
        <p:nvSpPr>
          <p:cNvPr id="1699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1063" y="736600"/>
            <a:ext cx="5027612" cy="37719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99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351" y="4754937"/>
            <a:ext cx="4996789" cy="4426019"/>
          </a:xfrm>
        </p:spPr>
        <p:txBody>
          <a:bodyPr/>
          <a:lstStyle/>
          <a:p>
            <a:pPr>
              <a:defRPr/>
            </a:pPr>
            <a:endParaRPr 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Classical -&gt; Errors Average out</a:t>
            </a:r>
          </a:p>
          <a:p>
            <a:pPr algn="l"/>
            <a:r>
              <a:rPr lang="en-US" sz="1200" dirty="0" smtClean="0"/>
              <a:t>Quantum -&gt; Errors add up  </a:t>
            </a: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397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Slide </a:t>
            </a:r>
            <a:r>
              <a:rPr lang="nl-NL" dirty="0" err="1" smtClean="0"/>
              <a:t>Showing</a:t>
            </a:r>
            <a:r>
              <a:rPr lang="nl-NL" dirty="0" smtClean="0"/>
              <a:t> </a:t>
            </a:r>
            <a:r>
              <a:rPr lang="nl-NL" dirty="0" err="1" smtClean="0"/>
              <a:t>optical</a:t>
            </a:r>
            <a:r>
              <a:rPr lang="nl-NL" dirty="0" smtClean="0"/>
              <a:t> </a:t>
            </a:r>
            <a:r>
              <a:rPr lang="nl-NL" dirty="0" err="1" smtClean="0"/>
              <a:t>Readout</a:t>
            </a:r>
            <a:r>
              <a:rPr lang="nl-NL" dirty="0" smtClean="0"/>
              <a:t> </a:t>
            </a:r>
          </a:p>
          <a:p>
            <a:r>
              <a:rPr lang="nl-NL" dirty="0" smtClean="0"/>
              <a:t>Arrow up -&gt; </a:t>
            </a:r>
            <a:r>
              <a:rPr lang="nl-NL" dirty="0" err="1" smtClean="0"/>
              <a:t>photon</a:t>
            </a:r>
            <a:r>
              <a:rPr lang="nl-NL" baseline="0" dirty="0" smtClean="0"/>
              <a:t> out </a:t>
            </a:r>
          </a:p>
          <a:p>
            <a:r>
              <a:rPr lang="nl-NL" baseline="0" dirty="0" smtClean="0"/>
              <a:t>Arrow down-&gt; no response</a:t>
            </a:r>
          </a:p>
          <a:p>
            <a:endParaRPr lang="nl-NL" baseline="0" dirty="0" smtClean="0"/>
          </a:p>
          <a:p>
            <a:r>
              <a:rPr lang="nl-NL" baseline="0" dirty="0" smtClean="0"/>
              <a:t>MW control,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turn </a:t>
            </a:r>
            <a:r>
              <a:rPr lang="nl-NL" baseline="0" dirty="0" err="1" smtClean="0"/>
              <a:t>purple</a:t>
            </a:r>
            <a:r>
              <a:rPr lang="nl-NL" baseline="0" dirty="0" smtClean="0"/>
              <a:t> spin </a:t>
            </a:r>
            <a:r>
              <a:rPr lang="nl-NL" baseline="0" dirty="0" err="1" smtClean="0"/>
              <a:t>around</a:t>
            </a:r>
            <a:r>
              <a:rPr lang="nl-NL" baseline="0" dirty="0" smtClean="0"/>
              <a:t>. (</a:t>
            </a:r>
            <a:r>
              <a:rPr lang="nl-NL" baseline="0" dirty="0" err="1" smtClean="0"/>
              <a:t>rotate</a:t>
            </a:r>
            <a:r>
              <a:rPr lang="nl-NL" baseline="0" dirty="0" smtClean="0"/>
              <a:t> the spin).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102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Hyperfine interaction present for </a:t>
            </a:r>
            <a:r>
              <a:rPr lang="en-US" dirty="0" err="1" smtClean="0"/>
              <a:t>ms</a:t>
            </a:r>
            <a:r>
              <a:rPr lang="en-US" dirty="0" smtClean="0"/>
              <a:t> = +1,</a:t>
            </a:r>
            <a:r>
              <a:rPr lang="en-US" baseline="0" dirty="0" smtClean="0"/>
              <a:t> not present for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=0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1925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Animatie</a:t>
            </a:r>
            <a:r>
              <a:rPr lang="en-US" dirty="0" smtClean="0"/>
              <a:t>: Dynamical decoupling 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–pulse -&gt;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</a:p>
          <a:p>
            <a:r>
              <a:rPr lang="en-US" baseline="0" dirty="0" err="1" smtClean="0"/>
              <a:t>meerdere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keren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bewegen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Cirkel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1188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TDD &gt;</a:t>
            </a:r>
            <a:r>
              <a:rPr lang="en-US" baseline="0" dirty="0" smtClean="0"/>
              <a:t> </a:t>
            </a:r>
            <a:r>
              <a:rPr lang="en-US" dirty="0" smtClean="0"/>
              <a:t>40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ms</a:t>
            </a:r>
            <a:r>
              <a:rPr lang="en-US" baseline="0" dirty="0" smtClean="0"/>
              <a:t> was measured at N = 256 pulses, no end in sight yet. 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B3649-8EFD-714D-8C1A-CFA5C4DEFCA6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641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5851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875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494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221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 baseline="0"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3273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494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7575" y="77180"/>
            <a:ext cx="7159625" cy="760040"/>
          </a:xfrm>
        </p:spPr>
        <p:txBody>
          <a:bodyPr anchor="b"/>
          <a:lstStyle>
            <a:lvl1pPr>
              <a:defRPr baseline="0"/>
            </a:lvl1pPr>
          </a:lstStyle>
          <a:p>
            <a:r>
              <a:rPr lang="en-US" dirty="0" smtClean="0"/>
              <a:t>Action Title </a:t>
            </a:r>
            <a:endParaRPr lang="nl-NL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 hasCustomPrompt="1"/>
          </p:nvPr>
        </p:nvSpPr>
        <p:spPr>
          <a:xfrm>
            <a:off x="914400" y="849920"/>
            <a:ext cx="7175500" cy="243260"/>
          </a:xfrm>
        </p:spPr>
        <p:txBody>
          <a:bodyPr vert="horz" anchor="b"/>
          <a:lstStyle>
            <a:lvl1pPr marL="0" indent="0">
              <a:buNone/>
              <a:defRPr sz="1200" i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Descriptive title of slide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de </a:t>
            </a:r>
            <a:r>
              <a:rPr lang="en-US" dirty="0" err="1" smtClean="0"/>
              <a:t>tekststijl</a:t>
            </a:r>
            <a:r>
              <a:rPr lang="en-US" dirty="0" smtClean="0"/>
              <a:t> van het model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bewerken</a:t>
            </a:r>
            <a:endParaRPr lang="en-US" dirty="0" smtClean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0200" y="6210300"/>
            <a:ext cx="5118100" cy="35560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900" i="1" baseline="0"/>
            </a:lvl1pPr>
          </a:lstStyle>
          <a:p>
            <a:pPr lvl="0"/>
            <a:r>
              <a:rPr lang="en-US" dirty="0" smtClean="0"/>
              <a:t>Source: enter your sources here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8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57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05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7" Type="http://schemas.openxmlformats.org/officeDocument/2006/relationships/image" Target="../media/image2.jpe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4" r:id="rId2"/>
    <p:sldLayoutId id="2147483739" r:id="rId3"/>
    <p:sldLayoutId id="2147483740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>
            <a:alphaModFix amt="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 descr="CodeBackground.png"/>
          <p:cNvPicPr>
            <a:picLocks noChangeAspect="1"/>
          </p:cNvPicPr>
          <p:nvPr userDrawn="1"/>
        </p:nvPicPr>
        <p:blipFill>
          <a:blip r:embed="rId6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7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ea typeface="+mn-ea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7"/>
          <p:cNvSpPr>
            <a:spLocks noChangeArrowheads="1"/>
          </p:cNvSpPr>
          <p:nvPr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/>
            <a:fld id="{4468E97C-4D0B-CB45-83CA-58721D602BC0}" type="slidenum">
              <a:rPr lang="nl-NL" sz="1100">
                <a:cs typeface="ＭＳ Ｐゴシック" charset="0"/>
              </a:rPr>
              <a:pPr algn="r"/>
              <a:t>‹nr.›</a:t>
            </a:fld>
            <a:endParaRPr lang="nl-NL" sz="1100">
              <a:cs typeface="ＭＳ Ｐゴシック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3"/>
          </p:nvPr>
        </p:nvSpPr>
        <p:spPr>
          <a:xfrm>
            <a:off x="1536700" y="6191250"/>
            <a:ext cx="5168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 dirty="0"/>
          </a:p>
        </p:txBody>
      </p:sp>
      <p:pic>
        <p:nvPicPr>
          <p:cNvPr id="13" name="Afbeelding 12" descr="team_diamond_logo-color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0" y="6154886"/>
            <a:ext cx="415627" cy="4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857250" indent="-85725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1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1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 smtClean="0"/>
              <a:t>Titelstijl</a:t>
            </a:r>
            <a:r>
              <a:rPr lang="en-US" dirty="0" smtClean="0"/>
              <a:t> van model </a:t>
            </a:r>
            <a:r>
              <a:rPr lang="en-US" dirty="0" err="1" smtClean="0"/>
              <a:t>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2E020-A941-934E-9331-12F26085B637}" type="datetimeFigureOut">
              <a:rPr lang="nl-NL" smtClean="0"/>
              <a:t>24/09/14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0CB5-6D02-2E48-8FF5-C0A16A4318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2400" b="0" i="0" kern="1200">
          <a:solidFill>
            <a:schemeClr val="tx1"/>
          </a:solidFill>
          <a:latin typeface="Bookman Old Style"/>
          <a:ea typeface="+mj-ea"/>
          <a:cs typeface="Bookman Old Styl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5.emf"/><Relationship Id="rId12" Type="http://schemas.openxmlformats.org/officeDocument/2006/relationships/image" Target="../media/image26.emf"/><Relationship Id="rId13" Type="http://schemas.openxmlformats.org/officeDocument/2006/relationships/image" Target="../media/image27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emf"/><Relationship Id="rId6" Type="http://schemas.openxmlformats.org/officeDocument/2006/relationships/image" Target="../media/image4.png"/><Relationship Id="rId7" Type="http://schemas.openxmlformats.org/officeDocument/2006/relationships/image" Target="../media/image21.emf"/><Relationship Id="rId8" Type="http://schemas.openxmlformats.org/officeDocument/2006/relationships/image" Target="../media/image22.emf"/><Relationship Id="rId9" Type="http://schemas.openxmlformats.org/officeDocument/2006/relationships/image" Target="../media/image23.emf"/><Relationship Id="rId10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3.jpeg"/><Relationship Id="rId12" Type="http://schemas.openxmlformats.org/officeDocument/2006/relationships/image" Target="../media/image3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9.png"/><Relationship Id="rId7" Type="http://schemas.openxmlformats.org/officeDocument/2006/relationships/image" Target="../media/image4.png"/><Relationship Id="rId8" Type="http://schemas.openxmlformats.org/officeDocument/2006/relationships/image" Target="../media/image10.png"/><Relationship Id="rId9" Type="http://schemas.openxmlformats.org/officeDocument/2006/relationships/image" Target="../media/image11.emf"/><Relationship Id="rId10" Type="http://schemas.openxmlformats.org/officeDocument/2006/relationships/image" Target="../media/image3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4.png"/><Relationship Id="rId5" Type="http://schemas.openxmlformats.org/officeDocument/2006/relationships/image" Target="../media/image3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6" Type="http://schemas.openxmlformats.org/officeDocument/2006/relationships/image" Target="../media/image43.emf"/><Relationship Id="rId7" Type="http://schemas.openxmlformats.org/officeDocument/2006/relationships/image" Target="../media/image44.emf"/><Relationship Id="rId8" Type="http://schemas.openxmlformats.org/officeDocument/2006/relationships/image" Target="../media/image4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3.emf"/><Relationship Id="rId12" Type="http://schemas.openxmlformats.org/officeDocument/2006/relationships/image" Target="../media/image54.emf"/><Relationship Id="rId13" Type="http://schemas.openxmlformats.org/officeDocument/2006/relationships/image" Target="../media/image55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1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6" Type="http://schemas.openxmlformats.org/officeDocument/2006/relationships/image" Target="../media/image48.emf"/><Relationship Id="rId7" Type="http://schemas.openxmlformats.org/officeDocument/2006/relationships/image" Target="../media/image49.emf"/><Relationship Id="rId8" Type="http://schemas.openxmlformats.org/officeDocument/2006/relationships/image" Target="../media/image50.emf"/><Relationship Id="rId9" Type="http://schemas.openxmlformats.org/officeDocument/2006/relationships/image" Target="../media/image51.emf"/><Relationship Id="rId10" Type="http://schemas.openxmlformats.org/officeDocument/2006/relationships/image" Target="../media/image5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54.emf"/><Relationship Id="rId5" Type="http://schemas.openxmlformats.org/officeDocument/2006/relationships/image" Target="../media/image4.png"/><Relationship Id="rId6" Type="http://schemas.openxmlformats.org/officeDocument/2006/relationships/image" Target="../media/image38.emf"/><Relationship Id="rId7" Type="http://schemas.openxmlformats.org/officeDocument/2006/relationships/image" Target="../media/image39.emf"/><Relationship Id="rId8" Type="http://schemas.openxmlformats.org/officeDocument/2006/relationships/image" Target="../media/image40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58.emf"/><Relationship Id="rId5" Type="http://schemas.openxmlformats.org/officeDocument/2006/relationships/image" Target="../media/image59.emf"/><Relationship Id="rId6" Type="http://schemas.openxmlformats.org/officeDocument/2006/relationships/image" Target="../media/image60.emf"/><Relationship Id="rId7" Type="http://schemas.openxmlformats.org/officeDocument/2006/relationships/image" Target="../media/image61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5" Type="http://schemas.openxmlformats.org/officeDocument/2006/relationships/image" Target="../media/image8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2.emf"/><Relationship Id="rId3" Type="http://schemas.openxmlformats.org/officeDocument/2006/relationships/image" Target="../media/image6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8" Type="http://schemas.openxmlformats.org/officeDocument/2006/relationships/image" Target="../media/image66.emf"/><Relationship Id="rId9" Type="http://schemas.openxmlformats.org/officeDocument/2006/relationships/image" Target="../media/image6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4" Type="http://schemas.openxmlformats.org/officeDocument/2006/relationships/image" Target="../media/image70.emf"/><Relationship Id="rId5" Type="http://schemas.openxmlformats.org/officeDocument/2006/relationships/image" Target="../media/image71.emf"/><Relationship Id="rId6" Type="http://schemas.openxmlformats.org/officeDocument/2006/relationships/image" Target="../media/image72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2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3.png"/><Relationship Id="rId12" Type="http://schemas.openxmlformats.org/officeDocument/2006/relationships/image" Target="../media/image7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4.png"/><Relationship Id="rId7" Type="http://schemas.openxmlformats.org/officeDocument/2006/relationships/image" Target="../media/image11.emf"/><Relationship Id="rId8" Type="http://schemas.openxmlformats.org/officeDocument/2006/relationships/image" Target="../media/image21.emf"/><Relationship Id="rId9" Type="http://schemas.openxmlformats.org/officeDocument/2006/relationships/image" Target="../media/image22.emf"/><Relationship Id="rId10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4" Type="http://schemas.openxmlformats.org/officeDocument/2006/relationships/image" Target="../media/image76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10.png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6.jpeg"/><Relationship Id="rId5" Type="http://schemas.openxmlformats.org/officeDocument/2006/relationships/image" Target="../media/image7.png"/><Relationship Id="rId6" Type="http://schemas.openxmlformats.org/officeDocument/2006/relationships/image" Target="../media/image8.em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8.emf"/><Relationship Id="rId5" Type="http://schemas.openxmlformats.org/officeDocument/2006/relationships/image" Target="../media/image19.png"/><Relationship Id="rId6" Type="http://schemas.openxmlformats.org/officeDocument/2006/relationships/image" Target="../media/image7.png"/><Relationship Id="rId7" Type="http://schemas.openxmlformats.org/officeDocument/2006/relationships/image" Target="../media/image9.png"/><Relationship Id="rId8" Type="http://schemas.openxmlformats.org/officeDocument/2006/relationships/image" Target="../media/image20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5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 spins rotate around different axes depending on the electron state</a:t>
            </a:r>
            <a:endParaRPr lang="en-US" dirty="0"/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Electron spin dependent carbon rotations</a:t>
            </a:r>
            <a:endParaRPr lang="en-US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4" name="Groeperen 13"/>
          <p:cNvGrpSpPr/>
          <p:nvPr/>
        </p:nvGrpSpPr>
        <p:grpSpPr>
          <a:xfrm>
            <a:off x="1115616" y="2848355"/>
            <a:ext cx="1826039" cy="1826039"/>
            <a:chOff x="3923928" y="2852936"/>
            <a:chExt cx="1206354" cy="1206354"/>
          </a:xfrm>
        </p:grpSpPr>
        <p:pic>
          <p:nvPicPr>
            <p:cNvPr id="8" name="Afbeelding 7" descr="NV_No_Spin_NoTex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852936"/>
              <a:ext cx="1206354" cy="1206354"/>
            </a:xfrm>
            <a:prstGeom prst="rect">
              <a:avLst/>
            </a:prstGeom>
          </p:spPr>
        </p:pic>
        <p:grpSp>
          <p:nvGrpSpPr>
            <p:cNvPr id="9" name="Groeperen 8"/>
            <p:cNvGrpSpPr/>
            <p:nvPr/>
          </p:nvGrpSpPr>
          <p:grpSpPr>
            <a:xfrm>
              <a:off x="4249343" y="3180240"/>
              <a:ext cx="374419" cy="263109"/>
              <a:chOff x="5888050" y="1673929"/>
              <a:chExt cx="2743200" cy="1927687"/>
            </a:xfrm>
          </p:grpSpPr>
          <p:pic>
            <p:nvPicPr>
              <p:cNvPr id="10" name="Afbeelding 9" descr="PurpleRotation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050" y="1673929"/>
                <a:ext cx="2743200" cy="1828800"/>
              </a:xfrm>
              <a:prstGeom prst="rect">
                <a:avLst/>
              </a:prstGeom>
            </p:spPr>
          </p:pic>
          <p:pic>
            <p:nvPicPr>
              <p:cNvPr id="11" name="Afbeelding 10" descr="PurpleSpin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57945" y="1772815"/>
                <a:ext cx="1828802" cy="1828801"/>
              </a:xfrm>
              <a:prstGeom prst="rect">
                <a:avLst/>
              </a:prstGeom>
            </p:spPr>
          </p:pic>
        </p:grpSp>
      </p:grpSp>
      <p:grpSp>
        <p:nvGrpSpPr>
          <p:cNvPr id="2" name="Groeperen 1"/>
          <p:cNvGrpSpPr/>
          <p:nvPr/>
        </p:nvGrpSpPr>
        <p:grpSpPr>
          <a:xfrm>
            <a:off x="5777333" y="1199388"/>
            <a:ext cx="2251051" cy="4329663"/>
            <a:chOff x="4792913" y="1304226"/>
            <a:chExt cx="2251051" cy="4329663"/>
          </a:xfrm>
        </p:grpSpPr>
        <p:pic>
          <p:nvPicPr>
            <p:cNvPr id="15" name="Afbeelding 14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6086692" y="4951339"/>
              <a:ext cx="682550" cy="682549"/>
            </a:xfrm>
            <a:prstGeom prst="rect">
              <a:avLst/>
            </a:prstGeom>
          </p:spPr>
        </p:pic>
        <p:pic>
          <p:nvPicPr>
            <p:cNvPr id="16" name="Afbeelding 15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grpSp>
          <p:nvGrpSpPr>
            <p:cNvPr id="36" name="Groeperen 35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19" name="Rechte verbindingslijn 18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Rechte verbindingslijn 19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Rechte verbindingslijn 23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Rechte verbindingslijn 27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Rechte verbindingslijn 2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31" name="Afbeelding 30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4792913" y="4578100"/>
              <a:ext cx="544367" cy="544365"/>
            </a:xfrm>
            <a:prstGeom prst="rect">
              <a:avLst/>
            </a:prstGeom>
          </p:spPr>
        </p:pic>
        <p:pic>
          <p:nvPicPr>
            <p:cNvPr id="32" name="Afbeelding 31" descr="PurpleSpin.ai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33" name="Afbeelding 32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34" name="Afbeelding 3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38" name="Groeperen 37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39" name="Rechte verbindingslijn 38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Rechte verbindingslijn 39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Rechte verbindingslijn 40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Rechte verbindingslijn 41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Rechte verbindingslijn 42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4" name="Afbeelding 43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46" name="Afbeelding 45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48" name="Ovaal 47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49" name="Ovaal 48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37" name="Afbeelding 36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2839">
            <a:off x="473821" y="4538917"/>
            <a:ext cx="396465" cy="396465"/>
          </a:xfrm>
          <a:prstGeom prst="rect">
            <a:avLst/>
          </a:prstGeom>
        </p:spPr>
      </p:pic>
      <p:pic>
        <p:nvPicPr>
          <p:cNvPr id="50" name="Afbeelding 49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12792">
            <a:off x="917384" y="1680143"/>
            <a:ext cx="396465" cy="396465"/>
          </a:xfrm>
          <a:prstGeom prst="rect">
            <a:avLst/>
          </a:prstGeom>
        </p:spPr>
      </p:pic>
      <p:pic>
        <p:nvPicPr>
          <p:cNvPr id="51" name="Afbeelding 50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53266">
            <a:off x="3155194" y="5081494"/>
            <a:ext cx="396465" cy="396465"/>
          </a:xfrm>
          <a:prstGeom prst="rect">
            <a:avLst/>
          </a:prstGeom>
        </p:spPr>
      </p:pic>
      <p:pic>
        <p:nvPicPr>
          <p:cNvPr id="52" name="Afbeelding 51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925" y="3563142"/>
            <a:ext cx="396465" cy="396465"/>
          </a:xfrm>
          <a:prstGeom prst="rect">
            <a:avLst/>
          </a:prstGeom>
        </p:spPr>
      </p:pic>
      <p:pic>
        <p:nvPicPr>
          <p:cNvPr id="53" name="Afbeelding 52" descr="OrangeSpi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8759">
            <a:off x="3155402" y="1969930"/>
            <a:ext cx="396465" cy="396465"/>
          </a:xfrm>
          <a:prstGeom prst="rect">
            <a:avLst/>
          </a:prstGeom>
        </p:spPr>
      </p:pic>
      <p:sp>
        <p:nvSpPr>
          <p:cNvPr id="4" name="Tekstvak 3"/>
          <p:cNvSpPr txBox="1"/>
          <p:nvPr/>
        </p:nvSpPr>
        <p:spPr>
          <a:xfrm>
            <a:off x="4908398" y="2405588"/>
            <a:ext cx="7456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m</a:t>
            </a:r>
            <a:r>
              <a:rPr lang="en-US" sz="1400" baseline="-25000" dirty="0" err="1" smtClean="0"/>
              <a:t>s</a:t>
            </a:r>
            <a:r>
              <a:rPr lang="en-US" sz="1400" dirty="0" smtClean="0"/>
              <a:t> = 0 </a:t>
            </a:r>
            <a:endParaRPr lang="en-US" sz="1400" dirty="0" smtClean="0"/>
          </a:p>
        </p:txBody>
      </p:sp>
      <p:sp>
        <p:nvSpPr>
          <p:cNvPr id="55" name="Tekstvak 54"/>
          <p:cNvSpPr txBox="1"/>
          <p:nvPr/>
        </p:nvSpPr>
        <p:spPr>
          <a:xfrm>
            <a:off x="4908398" y="4600561"/>
            <a:ext cx="1008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/>
              <a:t>m</a:t>
            </a:r>
            <a:r>
              <a:rPr lang="en-US" sz="1400" baseline="-25000" dirty="0" err="1" smtClean="0"/>
              <a:t>s</a:t>
            </a:r>
            <a:r>
              <a:rPr lang="en-US" sz="1400" dirty="0" smtClean="0"/>
              <a:t> = +1 </a:t>
            </a:r>
            <a:endParaRPr lang="en-US" sz="1400" dirty="0" smtClean="0"/>
          </a:p>
        </p:txBody>
      </p:sp>
      <p:pic>
        <p:nvPicPr>
          <p:cNvPr id="12" name="Afbeelding 11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817" y="2888541"/>
            <a:ext cx="795693" cy="182715"/>
          </a:xfrm>
          <a:prstGeom prst="rect">
            <a:avLst/>
          </a:prstGeom>
        </p:spPr>
      </p:pic>
      <p:pic>
        <p:nvPicPr>
          <p:cNvPr id="18" name="Afbeelding 17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817" y="5241370"/>
            <a:ext cx="1880193" cy="235761"/>
          </a:xfrm>
          <a:prstGeom prst="rect">
            <a:avLst/>
          </a:prstGeom>
        </p:spPr>
      </p:pic>
      <p:pic>
        <p:nvPicPr>
          <p:cNvPr id="21" name="Afbeelding 20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86" y="5451940"/>
            <a:ext cx="1943020" cy="234996"/>
          </a:xfrm>
          <a:prstGeom prst="rect">
            <a:avLst/>
          </a:prstGeom>
        </p:spPr>
      </p:pic>
      <p:pic>
        <p:nvPicPr>
          <p:cNvPr id="23" name="Afbeelding 22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85" y="5231435"/>
            <a:ext cx="1692630" cy="20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221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Afgeronde rechthoek 70"/>
          <p:cNvSpPr/>
          <p:nvPr/>
        </p:nvSpPr>
        <p:spPr>
          <a:xfrm>
            <a:off x="755576" y="1388825"/>
            <a:ext cx="3456384" cy="4515130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Net result of decoupling sequence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A carbon spin can be controlled by resonantly decoupling the electronic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Control of weakly coupled carbon spins trough dynamical decoupling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200" dirty="0" err="1" smtClean="0"/>
              <a:t>Taminiau</a:t>
            </a:r>
            <a:r>
              <a:rPr lang="en-US" sz="1200" dirty="0" smtClean="0"/>
              <a:t> et al. (2012) Phys. Rev. Let. </a:t>
            </a:r>
            <a:endParaRPr lang="en-US" sz="1200" dirty="0"/>
          </a:p>
        </p:txBody>
      </p:sp>
      <p:grpSp>
        <p:nvGrpSpPr>
          <p:cNvPr id="11" name="Groeperen 10"/>
          <p:cNvGrpSpPr/>
          <p:nvPr/>
        </p:nvGrpSpPr>
        <p:grpSpPr>
          <a:xfrm>
            <a:off x="4905676" y="1511023"/>
            <a:ext cx="3184224" cy="567465"/>
            <a:chOff x="1187624" y="1423756"/>
            <a:chExt cx="3930723" cy="70049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2699792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8" name="Rechte verbindingslijn 7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" name="Rechte verbindingslijn 8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" name="Rechte verbindingslijn 13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" name="Rechte verbindingslijn 14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" name="Rechte verbindingslijn 17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2" name="Afbeelding 21" descr="latexit-drag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3" name="Afbeelding 22" descr="latexit-drag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4" name="Afbeelding 23" descr="latexit-drag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grpSp>
          <p:nvGrpSpPr>
            <p:cNvPr id="26" name="Groeperen 25"/>
            <p:cNvGrpSpPr/>
            <p:nvPr/>
          </p:nvGrpSpPr>
          <p:grpSpPr>
            <a:xfrm>
              <a:off x="1331640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27" name="Rechte verbindingslijn 26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Rechte verbindingslijn 27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Rechte verbindingslijn 28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Rechte verbindingslijn 29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Rechte verbindingslijn 30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2" name="Afbeelding 31" descr="latexit-drag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33" name="Afbeelding 32" descr="latexit-drag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34" name="Afbeelding 33" descr="latexit-drag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cxnSp>
          <p:nvCxnSpPr>
            <p:cNvPr id="35" name="Rechte verbindingslijn 34"/>
            <p:cNvCxnSpPr/>
            <p:nvPr/>
          </p:nvCxnSpPr>
          <p:spPr bwMode="auto">
            <a:xfrm flipV="1">
              <a:off x="2699792" y="1987365"/>
              <a:ext cx="0" cy="80391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0" name="Afbeelding 39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624" y="1508763"/>
              <a:ext cx="146617" cy="602754"/>
            </a:xfrm>
            <a:prstGeom prst="rect">
              <a:avLst/>
            </a:prstGeom>
          </p:spPr>
        </p:pic>
        <p:pic>
          <p:nvPicPr>
            <p:cNvPr id="41" name="Afbeelding 40" descr="latexit-drag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5743" y="1423756"/>
              <a:ext cx="1042604" cy="700499"/>
            </a:xfrm>
            <a:prstGeom prst="rect">
              <a:avLst/>
            </a:prstGeom>
          </p:spPr>
        </p:pic>
      </p:grpSp>
      <p:pic>
        <p:nvPicPr>
          <p:cNvPr id="76" name="Afbeelding 75" descr="NV_No_Spin_NoTex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374" y="3296672"/>
            <a:ext cx="1549557" cy="1549557"/>
          </a:xfrm>
          <a:prstGeom prst="rect">
            <a:avLst/>
          </a:prstGeom>
        </p:spPr>
      </p:pic>
      <p:pic>
        <p:nvPicPr>
          <p:cNvPr id="77" name="Afbeelding 76" descr="Orang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8301832" y="2647041"/>
            <a:ext cx="342096" cy="342096"/>
          </a:xfrm>
          <a:prstGeom prst="rect">
            <a:avLst/>
          </a:prstGeom>
        </p:spPr>
      </p:pic>
      <p:pic>
        <p:nvPicPr>
          <p:cNvPr id="78" name="Afbeelding 77" descr="Orang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7795619" y="4631742"/>
            <a:ext cx="342095" cy="342095"/>
          </a:xfrm>
          <a:prstGeom prst="rect">
            <a:avLst/>
          </a:prstGeom>
        </p:spPr>
      </p:pic>
      <p:pic>
        <p:nvPicPr>
          <p:cNvPr id="79" name="Afbeelding 78" descr="PurpleRotation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595" y="3702366"/>
            <a:ext cx="480939" cy="320625"/>
          </a:xfrm>
          <a:prstGeom prst="rect">
            <a:avLst/>
          </a:prstGeom>
        </p:spPr>
      </p:pic>
      <p:pic>
        <p:nvPicPr>
          <p:cNvPr id="80" name="Afbeelding 79" descr="PurpleSpin.ai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953" y="3702366"/>
            <a:ext cx="320627" cy="320626"/>
          </a:xfrm>
          <a:prstGeom prst="rect">
            <a:avLst/>
          </a:prstGeom>
        </p:spPr>
      </p:pic>
      <p:pic>
        <p:nvPicPr>
          <p:cNvPr id="81" name="Afbeelding 80" descr="Orang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68520">
            <a:off x="5987130" y="5224741"/>
            <a:ext cx="342096" cy="342096"/>
          </a:xfrm>
          <a:prstGeom prst="rect">
            <a:avLst/>
          </a:prstGeom>
        </p:spPr>
      </p:pic>
      <p:sp>
        <p:nvSpPr>
          <p:cNvPr id="82" name="Freeform 17"/>
          <p:cNvSpPr/>
          <p:nvPr/>
        </p:nvSpPr>
        <p:spPr>
          <a:xfrm rot="20285561">
            <a:off x="5769268" y="3056132"/>
            <a:ext cx="2654987" cy="444524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3" name="Freeform 17"/>
          <p:cNvSpPr/>
          <p:nvPr/>
        </p:nvSpPr>
        <p:spPr>
          <a:xfrm rot="1177237">
            <a:off x="5895329" y="4188651"/>
            <a:ext cx="1991763" cy="366637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4" name="Afbeelding 83" descr="OrangeSpi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4833606" y="2815675"/>
            <a:ext cx="342096" cy="342096"/>
          </a:xfrm>
          <a:prstGeom prst="rect">
            <a:avLst/>
          </a:prstGeom>
        </p:spPr>
      </p:pic>
      <p:grpSp>
        <p:nvGrpSpPr>
          <p:cNvPr id="12" name="Groeperen 11"/>
          <p:cNvGrpSpPr/>
          <p:nvPr/>
        </p:nvGrpSpPr>
        <p:grpSpPr>
          <a:xfrm>
            <a:off x="914400" y="2269885"/>
            <a:ext cx="2775593" cy="3256196"/>
            <a:chOff x="5796136" y="2020193"/>
            <a:chExt cx="2775593" cy="3256196"/>
          </a:xfrm>
        </p:grpSpPr>
        <p:pic>
          <p:nvPicPr>
            <p:cNvPr id="6" name="Afbeelding 5" descr="unCond_rot_taminiau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4010" y="2229694"/>
              <a:ext cx="2064911" cy="1437340"/>
            </a:xfrm>
            <a:prstGeom prst="rect">
              <a:avLst/>
            </a:prstGeom>
          </p:spPr>
        </p:pic>
        <p:pic>
          <p:nvPicPr>
            <p:cNvPr id="7" name="Afbeelding 6" descr="Cond_rot_taminiau.pdf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1201" y="4102224"/>
              <a:ext cx="2530528" cy="1174165"/>
            </a:xfrm>
            <a:prstGeom prst="rect">
              <a:avLst/>
            </a:prstGeom>
          </p:spPr>
        </p:pic>
        <p:sp>
          <p:nvSpPr>
            <p:cNvPr id="10" name="Tekstvak 9"/>
            <p:cNvSpPr txBox="1"/>
            <p:nvPr/>
          </p:nvSpPr>
          <p:spPr>
            <a:xfrm>
              <a:off x="5890798" y="3827380"/>
              <a:ext cx="21991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>
                  <a:latin typeface="Symbol" charset="2"/>
                  <a:cs typeface="Symbol" charset="2"/>
                </a:rPr>
                <a:t>t</a:t>
              </a:r>
              <a:r>
                <a:rPr lang="en-US" sz="1400" dirty="0" smtClean="0"/>
                <a:t> on-resonant</a:t>
              </a:r>
              <a:endParaRPr lang="en-US" sz="1400" dirty="0" smtClean="0"/>
            </a:p>
          </p:txBody>
        </p:sp>
        <p:sp>
          <p:nvSpPr>
            <p:cNvPr id="69" name="Tekstvak 68"/>
            <p:cNvSpPr txBox="1"/>
            <p:nvPr/>
          </p:nvSpPr>
          <p:spPr>
            <a:xfrm>
              <a:off x="5796136" y="2020193"/>
              <a:ext cx="21991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>
                  <a:latin typeface="Symbol" charset="2"/>
                  <a:cs typeface="Symbol" charset="2"/>
                </a:rPr>
                <a:t>t</a:t>
              </a:r>
              <a:r>
                <a:rPr lang="en-US" sz="1400" dirty="0" smtClean="0"/>
                <a:t> off-resonance</a:t>
              </a:r>
              <a:endParaRPr lang="en-US" sz="1400" dirty="0" smtClean="0"/>
            </a:p>
          </p:txBody>
        </p:sp>
      </p:grpSp>
      <p:pic>
        <p:nvPicPr>
          <p:cNvPr id="13" name="Afbeelding 1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640" y="3626630"/>
            <a:ext cx="1170108" cy="476514"/>
          </a:xfrm>
          <a:prstGeom prst="rect">
            <a:avLst/>
          </a:prstGeom>
        </p:spPr>
      </p:pic>
      <p:sp>
        <p:nvSpPr>
          <p:cNvPr id="72" name="Afgeronde rechthoek 71"/>
          <p:cNvSpPr/>
          <p:nvPr/>
        </p:nvSpPr>
        <p:spPr>
          <a:xfrm flipH="1">
            <a:off x="2339752" y="2553786"/>
            <a:ext cx="288032" cy="299150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14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7" dur="3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8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83" grpId="1" animBg="1"/>
      <p:bldP spid="83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control over the carbon and electron spin we can initialize carbon spins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err="1" smtClean="0"/>
              <a:t>qubit</a:t>
            </a:r>
            <a:r>
              <a:rPr lang="en-US" dirty="0" smtClean="0"/>
              <a:t> control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Afbeelding 12" descr="RO_and_init_C1_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2033362"/>
            <a:ext cx="3888432" cy="3130686"/>
          </a:xfrm>
          <a:prstGeom prst="rect">
            <a:avLst/>
          </a:prstGeom>
        </p:spPr>
      </p:pic>
      <p:pic>
        <p:nvPicPr>
          <p:cNvPr id="16" name="Afbeelding 15" descr="RO_and_init_C1_Z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608" y="1552352"/>
            <a:ext cx="3888431" cy="3130686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267037" y="3003293"/>
            <a:ext cx="1137320" cy="829513"/>
            <a:chOff x="827584" y="2946265"/>
            <a:chExt cx="1137320" cy="829513"/>
          </a:xfrm>
        </p:grpSpPr>
        <p:pic>
          <p:nvPicPr>
            <p:cNvPr id="9" name="Afbeelding 8" descr="OrangeSpi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1137817" y="3185861"/>
              <a:ext cx="589917" cy="589917"/>
            </a:xfrm>
            <a:prstGeom prst="rect">
              <a:avLst/>
            </a:prstGeom>
          </p:spPr>
        </p:pic>
        <p:pic>
          <p:nvPicPr>
            <p:cNvPr id="6" name="Afbeelding 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584" y="2946265"/>
              <a:ext cx="1137320" cy="282422"/>
            </a:xfrm>
            <a:prstGeom prst="rect">
              <a:avLst/>
            </a:prstGeom>
          </p:spPr>
        </p:pic>
      </p:grpSp>
      <p:grpSp>
        <p:nvGrpSpPr>
          <p:cNvPr id="11" name="Groeperen 10"/>
          <p:cNvGrpSpPr/>
          <p:nvPr/>
        </p:nvGrpSpPr>
        <p:grpSpPr>
          <a:xfrm>
            <a:off x="6522144" y="2736217"/>
            <a:ext cx="1296144" cy="738664"/>
            <a:chOff x="7668344" y="3034805"/>
            <a:chExt cx="1296144" cy="738664"/>
          </a:xfrm>
        </p:grpSpPr>
        <p:sp>
          <p:nvSpPr>
            <p:cNvPr id="8" name="Ovaal 7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4" name="Ovaal 13"/>
            <p:cNvSpPr/>
            <p:nvPr/>
          </p:nvSpPr>
          <p:spPr>
            <a:xfrm>
              <a:off x="7668344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5" name="Ovaal 14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Tekstvak 9"/>
            <p:cNvSpPr txBox="1"/>
            <p:nvPr/>
          </p:nvSpPr>
          <p:spPr>
            <a:xfrm>
              <a:off x="7812360" y="3034805"/>
              <a:ext cx="115212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X-readout</a:t>
              </a:r>
            </a:p>
            <a:p>
              <a:pPr algn="l"/>
              <a:r>
                <a:rPr lang="en-US" sz="1400" dirty="0" smtClean="0"/>
                <a:t>Y-readout</a:t>
              </a:r>
            </a:p>
            <a:p>
              <a:pPr algn="l"/>
              <a:r>
                <a:rPr lang="en-US" sz="1400" dirty="0" smtClean="0"/>
                <a:t>Z-readout</a:t>
              </a:r>
            </a:p>
          </p:txBody>
        </p:sp>
      </p:grpSp>
      <p:sp>
        <p:nvSpPr>
          <p:cNvPr id="12" name="Tekstvak 11"/>
          <p:cNvSpPr txBox="1"/>
          <p:nvPr/>
        </p:nvSpPr>
        <p:spPr>
          <a:xfrm>
            <a:off x="3635896" y="1916832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Carbon initialized in</a:t>
            </a:r>
          </a:p>
        </p:txBody>
      </p:sp>
      <p:pic>
        <p:nvPicPr>
          <p:cNvPr id="18" name="Afbeelding 17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5" t="-10046"/>
          <a:stretch/>
        </p:blipFill>
        <p:spPr>
          <a:xfrm>
            <a:off x="5292080" y="1973589"/>
            <a:ext cx="287874" cy="19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99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Motivation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use a tomography to characterize a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err="1" smtClean="0"/>
              <a:t>qubit</a:t>
            </a:r>
            <a:r>
              <a:rPr lang="en-US" dirty="0" smtClean="0"/>
              <a:t> tomography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uu-no-par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776" y="2132856"/>
            <a:ext cx="3816424" cy="3109679"/>
          </a:xfrm>
          <a:prstGeom prst="rect">
            <a:avLst/>
          </a:prstGeom>
        </p:spPr>
      </p:pic>
      <p:grpSp>
        <p:nvGrpSpPr>
          <p:cNvPr id="7" name="Groeperen 6"/>
          <p:cNvGrpSpPr/>
          <p:nvPr/>
        </p:nvGrpSpPr>
        <p:grpSpPr>
          <a:xfrm>
            <a:off x="1555102" y="2813139"/>
            <a:ext cx="1175120" cy="962639"/>
            <a:chOff x="2948517" y="1898988"/>
            <a:chExt cx="1175120" cy="962639"/>
          </a:xfrm>
        </p:grpSpPr>
        <p:grpSp>
          <p:nvGrpSpPr>
            <p:cNvPr id="8" name="Groeperen 7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0" name="Afbeelding 9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11" name="Afbeelding 10" descr="OrangeSpin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9" name="Afbeelding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sp>
        <p:nvSpPr>
          <p:cNvPr id="12" name="Pijl links 11"/>
          <p:cNvSpPr/>
          <p:nvPr/>
        </p:nvSpPr>
        <p:spPr>
          <a:xfrm>
            <a:off x="3394846" y="3082223"/>
            <a:ext cx="504056" cy="693555"/>
          </a:xfrm>
          <a:prstGeom prst="rightArrow">
            <a:avLst/>
          </a:prstGeom>
          <a:solidFill>
            <a:schemeClr val="accent4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pic>
        <p:nvPicPr>
          <p:cNvPr id="13" name="Afbeelding 12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4240090"/>
            <a:ext cx="1814143" cy="1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4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hthoek 103"/>
          <p:cNvSpPr/>
          <p:nvPr/>
        </p:nvSpPr>
        <p:spPr>
          <a:xfrm>
            <a:off x="2639041" y="4096447"/>
            <a:ext cx="671552" cy="1377486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05" name="Rechthoek 104"/>
          <p:cNvSpPr/>
          <p:nvPr/>
        </p:nvSpPr>
        <p:spPr>
          <a:xfrm>
            <a:off x="1950435" y="4096447"/>
            <a:ext cx="671552" cy="86131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97" name="Groeperen 96"/>
          <p:cNvGrpSpPr/>
          <p:nvPr/>
        </p:nvGrpSpPr>
        <p:grpSpPr>
          <a:xfrm rot="16200000">
            <a:off x="6048707" y="3566516"/>
            <a:ext cx="605024" cy="1050073"/>
            <a:chOff x="6641070" y="3769006"/>
            <a:chExt cx="296882" cy="515265"/>
          </a:xfrm>
        </p:grpSpPr>
        <p:sp>
          <p:nvSpPr>
            <p:cNvPr id="98" name="Gekromde pijl omhoog 97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9" name="Rechthoek 98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Groeperen 87"/>
          <p:cNvGrpSpPr/>
          <p:nvPr/>
        </p:nvGrpSpPr>
        <p:grpSpPr>
          <a:xfrm rot="10800000">
            <a:off x="5950047" y="4562883"/>
            <a:ext cx="1184395" cy="640619"/>
            <a:chOff x="7016821" y="3599333"/>
            <a:chExt cx="581176" cy="314348"/>
          </a:xfrm>
        </p:grpSpPr>
        <p:sp>
          <p:nvSpPr>
            <p:cNvPr id="89" name="Gekromde pijl omlaag 8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0" name="Rechthoek 89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75" name="Groeperen 74"/>
          <p:cNvGrpSpPr/>
          <p:nvPr/>
        </p:nvGrpSpPr>
        <p:grpSpPr>
          <a:xfrm rot="4500000">
            <a:off x="6434504" y="4335600"/>
            <a:ext cx="1579506" cy="854328"/>
            <a:chOff x="7016821" y="3599333"/>
            <a:chExt cx="581176" cy="314348"/>
          </a:xfrm>
        </p:grpSpPr>
        <p:sp>
          <p:nvSpPr>
            <p:cNvPr id="69" name="Gekromde pijl omlaag 68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71" name="Rechthoek 70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Groeperen 93"/>
          <p:cNvGrpSpPr/>
          <p:nvPr/>
        </p:nvGrpSpPr>
        <p:grpSpPr>
          <a:xfrm rot="900000">
            <a:off x="6801228" y="3502376"/>
            <a:ext cx="713807" cy="1238876"/>
            <a:chOff x="6641070" y="3769006"/>
            <a:chExt cx="296882" cy="515265"/>
          </a:xfrm>
        </p:grpSpPr>
        <p:sp>
          <p:nvSpPr>
            <p:cNvPr id="95" name="Gekromde pijl omhoog 9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6" name="Rechthoek 9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87" name="Groeperen 86"/>
          <p:cNvGrpSpPr/>
          <p:nvPr/>
        </p:nvGrpSpPr>
        <p:grpSpPr>
          <a:xfrm rot="5400000">
            <a:off x="6595310" y="4375955"/>
            <a:ext cx="605024" cy="1050073"/>
            <a:chOff x="6641070" y="3769006"/>
            <a:chExt cx="296882" cy="515265"/>
          </a:xfrm>
        </p:grpSpPr>
        <p:sp>
          <p:nvSpPr>
            <p:cNvPr id="85" name="Gekromde pijl omhoog 84"/>
            <p:cNvSpPr/>
            <p:nvPr/>
          </p:nvSpPr>
          <p:spPr>
            <a:xfrm rot="16200000">
              <a:off x="6542729" y="3867347"/>
              <a:ext cx="493564" cy="296881"/>
            </a:xfrm>
            <a:prstGeom prst="curvedUpArrow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86" name="Rechthoek 85"/>
            <p:cNvSpPr/>
            <p:nvPr/>
          </p:nvSpPr>
          <p:spPr>
            <a:xfrm>
              <a:off x="6641070" y="4026764"/>
              <a:ext cx="296882" cy="257507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rgbClr val="FFFFFF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6291625" y="3722853"/>
            <a:ext cx="1184395" cy="640619"/>
            <a:chOff x="7016821" y="3599333"/>
            <a:chExt cx="581176" cy="314348"/>
          </a:xfrm>
        </p:grpSpPr>
        <p:sp>
          <p:nvSpPr>
            <p:cNvPr id="92" name="Gekromde pijl omlaag 91"/>
            <p:cNvSpPr/>
            <p:nvPr/>
          </p:nvSpPr>
          <p:spPr>
            <a:xfrm>
              <a:off x="7020272" y="3645025"/>
              <a:ext cx="577725" cy="236518"/>
            </a:xfrm>
            <a:prstGeom prst="curvedDownArrow">
              <a:avLst/>
            </a:prstGeom>
            <a:solidFill>
              <a:srgbClr val="FF0000"/>
            </a:solidFill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93" name="Rechthoek 92"/>
            <p:cNvSpPr/>
            <p:nvPr/>
          </p:nvSpPr>
          <p:spPr>
            <a:xfrm>
              <a:off x="7016821" y="3599333"/>
              <a:ext cx="297458" cy="314348"/>
            </a:xfrm>
            <a:prstGeom prst="rect">
              <a:avLst/>
            </a:prstGeom>
            <a:solidFill>
              <a:schemeClr val="bg1"/>
            </a:solidFill>
            <a:ln w="12700" cmpd="sng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Rechte verbindingslijn 38"/>
          <p:cNvCxnSpPr/>
          <p:nvPr/>
        </p:nvCxnSpPr>
        <p:spPr bwMode="auto">
          <a:xfrm flipH="1" flipV="1">
            <a:off x="3570676" y="2433489"/>
            <a:ext cx="1237765" cy="16629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Rechte verbindingslijn 36"/>
          <p:cNvCxnSpPr/>
          <p:nvPr/>
        </p:nvCxnSpPr>
        <p:spPr bwMode="auto">
          <a:xfrm flipV="1">
            <a:off x="671017" y="2497804"/>
            <a:ext cx="1910916" cy="12250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perform a parity measurement by mapping the parity on the electron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verticale inhoud 6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Parity </a:t>
            </a:r>
            <a:r>
              <a:rPr lang="en-US" dirty="0" err="1" smtClean="0"/>
              <a:t>meaurement</a:t>
            </a:r>
            <a:r>
              <a:rPr lang="en-US" dirty="0" smtClean="0"/>
              <a:t> on weakly coupled carbon spin</a:t>
            </a:r>
            <a:endParaRPr lang="en-US" dirty="0"/>
          </a:p>
        </p:txBody>
      </p:sp>
      <p:pic>
        <p:nvPicPr>
          <p:cNvPr id="8" name="Afbeelding 7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3870543" y="2371110"/>
            <a:ext cx="544367" cy="544365"/>
          </a:xfrm>
          <a:prstGeom prst="rect">
            <a:avLst/>
          </a:prstGeom>
        </p:spPr>
      </p:pic>
      <p:pic>
        <p:nvPicPr>
          <p:cNvPr id="10" name="Afbeelding 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142">
            <a:off x="353881" y="4069718"/>
            <a:ext cx="331357" cy="331356"/>
          </a:xfrm>
          <a:prstGeom prst="rect">
            <a:avLst/>
          </a:prstGeom>
        </p:spPr>
      </p:pic>
      <p:grpSp>
        <p:nvGrpSpPr>
          <p:cNvPr id="17" name="Groeperen 16"/>
          <p:cNvGrpSpPr/>
          <p:nvPr/>
        </p:nvGrpSpPr>
        <p:grpSpPr>
          <a:xfrm>
            <a:off x="2303265" y="2108185"/>
            <a:ext cx="1676537" cy="1081400"/>
            <a:chOff x="781885" y="2055885"/>
            <a:chExt cx="1676537" cy="1081400"/>
          </a:xfrm>
        </p:grpSpPr>
        <p:grpSp>
          <p:nvGrpSpPr>
            <p:cNvPr id="18" name="Groeperen 17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24" name="Ovaal 23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hthoek 24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Rechte verbindingslijn met pijl 25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7" name="Rechthoek 26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Pijl links 18"/>
            <p:cNvSpPr/>
            <p:nvPr/>
          </p:nvSpPr>
          <p:spPr>
            <a:xfrm rot="5400000">
              <a:off x="1415589" y="1693541"/>
              <a:ext cx="271361" cy="996050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ijl links 20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ijl links 32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2640152" y="1607078"/>
            <a:ext cx="1014054" cy="596411"/>
            <a:chOff x="852329" y="500305"/>
            <a:chExt cx="1014054" cy="596411"/>
          </a:xfrm>
        </p:grpSpPr>
        <p:pic>
          <p:nvPicPr>
            <p:cNvPr id="31" name="Afbeelding 30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37622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852329" y="500305"/>
              <a:ext cx="589917" cy="589917"/>
            </a:xfrm>
            <a:prstGeom prst="rect">
              <a:avLst/>
            </a:prstGeom>
          </p:spPr>
        </p:pic>
      </p:grpSp>
      <p:pic>
        <p:nvPicPr>
          <p:cNvPr id="34" name="Afbeelding 33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1863313" y="2405134"/>
            <a:ext cx="544367" cy="544365"/>
          </a:xfrm>
          <a:prstGeom prst="rect">
            <a:avLst/>
          </a:prstGeom>
        </p:spPr>
      </p:pic>
      <p:pic>
        <p:nvPicPr>
          <p:cNvPr id="45" name="Afbeelding 44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465729"/>
            <a:ext cx="359084" cy="359084"/>
          </a:xfrm>
          <a:prstGeom prst="rect">
            <a:avLst/>
          </a:prstGeom>
        </p:spPr>
      </p:pic>
      <p:pic>
        <p:nvPicPr>
          <p:cNvPr id="46" name="Afbeelding 45" descr="OrangeSp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58" y="4982823"/>
            <a:ext cx="359084" cy="359084"/>
          </a:xfrm>
          <a:prstGeom prst="rect">
            <a:avLst/>
          </a:prstGeom>
        </p:spPr>
      </p:pic>
      <p:grpSp>
        <p:nvGrpSpPr>
          <p:cNvPr id="47" name="Groeperen 46"/>
          <p:cNvGrpSpPr/>
          <p:nvPr/>
        </p:nvGrpSpPr>
        <p:grpSpPr>
          <a:xfrm>
            <a:off x="4299957" y="2473338"/>
            <a:ext cx="664940" cy="508483"/>
            <a:chOff x="2339752" y="1556792"/>
            <a:chExt cx="1224136" cy="936104"/>
          </a:xfrm>
        </p:grpSpPr>
        <p:sp>
          <p:nvSpPr>
            <p:cNvPr id="48" name="Ovaal 47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hthoek 48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Rechte verbindingslijn met pijl 49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1" name="Rechthoek 50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Ovaal 51"/>
          <p:cNvSpPr/>
          <p:nvPr/>
        </p:nvSpPr>
        <p:spPr bwMode="auto">
          <a:xfrm>
            <a:off x="5380954" y="25635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53" name="Pijl links 52"/>
          <p:cNvSpPr/>
          <p:nvPr/>
        </p:nvSpPr>
        <p:spPr>
          <a:xfrm>
            <a:off x="5004737" y="2526064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eperen 2"/>
          <p:cNvGrpSpPr/>
          <p:nvPr/>
        </p:nvGrpSpPr>
        <p:grpSpPr>
          <a:xfrm>
            <a:off x="6831170" y="7245424"/>
            <a:ext cx="3834588" cy="3078581"/>
            <a:chOff x="5057893" y="2942707"/>
            <a:chExt cx="3834588" cy="3078581"/>
          </a:xfrm>
        </p:grpSpPr>
        <p:sp>
          <p:nvSpPr>
            <p:cNvPr id="55" name="Afgeronde rechthoek 54"/>
            <p:cNvSpPr/>
            <p:nvPr/>
          </p:nvSpPr>
          <p:spPr>
            <a:xfrm>
              <a:off x="5057893" y="2942707"/>
              <a:ext cx="3834588" cy="3078581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is brought into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The electron picks up </a:t>
              </a: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By doing this twice the electron picks up </a:t>
              </a:r>
              <a:r>
                <a:rPr lang="en-US" sz="1600" dirty="0" smtClean="0">
                  <a:solidFill>
                    <a:schemeClr val="tx1"/>
                  </a:solidFill>
                  <a:latin typeface="+mj-lt"/>
                </a:rPr>
                <a:t>π</a:t>
              </a:r>
              <a:r>
                <a:rPr lang="en-US" sz="1600" dirty="0" smtClean="0">
                  <a:solidFill>
                    <a:schemeClr val="tx1"/>
                  </a:solidFill>
                </a:rPr>
                <a:t>phase if both carbons point in the same direction along x and no phase if they do not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>
                  <a:solidFill>
                    <a:schemeClr val="tx1"/>
                  </a:solidFill>
                </a:rPr>
                <a:t>Measuring the electron projects the state </a:t>
              </a:r>
              <a:endParaRPr lang="en-US" sz="1600" dirty="0">
                <a:solidFill>
                  <a:schemeClr val="tx1"/>
                </a:solidFill>
              </a:endParaRPr>
            </a:p>
            <a:p>
              <a:pPr marL="342900" indent="-342900" algn="l">
                <a:buFont typeface="+mj-lt"/>
                <a:buAutoNum type="arabicPeriod"/>
              </a:pPr>
              <a:endParaRPr lang="en-US" sz="1600" dirty="0" smtClean="0">
                <a:solidFill>
                  <a:schemeClr val="tx1"/>
                </a:solidFill>
              </a:endParaRPr>
            </a:p>
          </p:txBody>
        </p:sp>
        <p:pic>
          <p:nvPicPr>
            <p:cNvPr id="57" name="Afbeelding 5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2432" y="3882361"/>
              <a:ext cx="508779" cy="232405"/>
            </a:xfrm>
            <a:prstGeom prst="rect">
              <a:avLst/>
            </a:prstGeom>
          </p:spPr>
        </p:pic>
        <p:pic>
          <p:nvPicPr>
            <p:cNvPr id="58" name="Afbeelding 57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4453" y="3649956"/>
              <a:ext cx="345467" cy="232405"/>
            </a:xfrm>
            <a:prstGeom prst="rect">
              <a:avLst/>
            </a:prstGeom>
          </p:spPr>
        </p:pic>
        <p:pic>
          <p:nvPicPr>
            <p:cNvPr id="59" name="Afbeelding 58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213518" y="3603868"/>
              <a:ext cx="311690" cy="257179"/>
            </a:xfrm>
            <a:prstGeom prst="rect">
              <a:avLst/>
            </a:prstGeom>
          </p:spPr>
        </p:pic>
        <p:pic>
          <p:nvPicPr>
            <p:cNvPr id="60" name="Afbeelding 59" descr="latex-image-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66" t="-75183" b="-1"/>
            <a:stretch/>
          </p:blipFill>
          <p:spPr>
            <a:xfrm>
              <a:off x="8181982" y="3729481"/>
              <a:ext cx="566482" cy="347591"/>
            </a:xfrm>
            <a:prstGeom prst="rect">
              <a:avLst/>
            </a:prstGeom>
          </p:spPr>
        </p:pic>
        <p:sp>
          <p:nvSpPr>
            <p:cNvPr id="61" name="Tekstvak 60"/>
            <p:cNvSpPr txBox="1"/>
            <p:nvPr/>
          </p:nvSpPr>
          <p:spPr>
            <a:xfrm>
              <a:off x="5921211" y="3553576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sp>
          <p:nvSpPr>
            <p:cNvPr id="62" name="Tekstvak 61"/>
            <p:cNvSpPr txBox="1"/>
            <p:nvPr/>
          </p:nvSpPr>
          <p:spPr>
            <a:xfrm>
              <a:off x="5921211" y="3767452"/>
              <a:ext cx="25718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dirty="0" smtClean="0"/>
                <a:t>phase if the carbon is in </a:t>
              </a:r>
            </a:p>
          </p:txBody>
        </p:sp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91" t="-29616" b="-1"/>
            <a:stretch/>
          </p:blipFill>
          <p:spPr>
            <a:xfrm>
              <a:off x="8179457" y="3104428"/>
              <a:ext cx="311690" cy="257179"/>
            </a:xfrm>
            <a:prstGeom prst="rect">
              <a:avLst/>
            </a:prstGeom>
          </p:spPr>
        </p:pic>
      </p:grpSp>
      <p:sp>
        <p:nvSpPr>
          <p:cNvPr id="73" name="Tekstvak 72"/>
          <p:cNvSpPr txBox="1"/>
          <p:nvPr/>
        </p:nvSpPr>
        <p:spPr>
          <a:xfrm>
            <a:off x="3197690" y="2761183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799" y="3861048"/>
            <a:ext cx="4694217" cy="1612885"/>
          </a:xfrm>
          <a:prstGeom prst="rect">
            <a:avLst/>
          </a:prstGeom>
        </p:spPr>
      </p:pic>
      <p:pic>
        <p:nvPicPr>
          <p:cNvPr id="103" name="Afbeelding 102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163609" y="3813733"/>
            <a:ext cx="1109381" cy="1109377"/>
          </a:xfrm>
          <a:prstGeom prst="rect">
            <a:avLst/>
          </a:prstGeom>
        </p:spPr>
      </p:pic>
      <p:pic>
        <p:nvPicPr>
          <p:cNvPr id="70" name="Afbeelding 69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00000">
            <a:off x="6246884" y="3934653"/>
            <a:ext cx="1109381" cy="1109377"/>
          </a:xfrm>
          <a:prstGeom prst="rect">
            <a:avLst/>
          </a:prstGeom>
        </p:spPr>
      </p:pic>
      <p:pic>
        <p:nvPicPr>
          <p:cNvPr id="101" name="Afbeelding 100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24345">
            <a:off x="6030558" y="3923595"/>
            <a:ext cx="1109381" cy="1109377"/>
          </a:xfrm>
          <a:prstGeom prst="rect">
            <a:avLst/>
          </a:prstGeom>
        </p:spPr>
      </p:pic>
      <p:pic>
        <p:nvPicPr>
          <p:cNvPr id="102" name="Afbeelding 101" descr="PurpleSpin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153077" y="4041040"/>
            <a:ext cx="1109381" cy="110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74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5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8" dur="indefinite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104" grpId="1" animBg="1"/>
      <p:bldP spid="105" grpId="0" animBg="1"/>
      <p:bldP spid="10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al 47"/>
          <p:cNvSpPr/>
          <p:nvPr/>
        </p:nvSpPr>
        <p:spPr>
          <a:xfrm>
            <a:off x="2146937" y="4380439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1" name="Ovaal 50"/>
          <p:cNvSpPr/>
          <p:nvPr/>
        </p:nvSpPr>
        <p:spPr>
          <a:xfrm>
            <a:off x="5134757" y="7315192"/>
            <a:ext cx="2457346" cy="393363"/>
          </a:xfrm>
          <a:prstGeom prst="ellipse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parity measurement can project into an entangled state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Projecting in an entangled state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200" dirty="0"/>
              <a:t>Pfaff et al. Nat. Phys. </a:t>
            </a:r>
            <a:r>
              <a:rPr lang="en-US" sz="1200" dirty="0" smtClean="0"/>
              <a:t>2012</a:t>
            </a:r>
          </a:p>
          <a:p>
            <a:r>
              <a:rPr lang="nl-NL" sz="1200" dirty="0" err="1"/>
              <a:t>Risté</a:t>
            </a:r>
            <a:r>
              <a:rPr lang="nl-NL" sz="1200" dirty="0"/>
              <a:t> et al. Nature </a:t>
            </a:r>
            <a:r>
              <a:rPr lang="nl-NL" sz="1200" dirty="0" smtClean="0"/>
              <a:t>2013</a:t>
            </a:r>
            <a:endParaRPr lang="nl-NL" sz="1200" dirty="0"/>
          </a:p>
        </p:txBody>
      </p:sp>
      <p:grpSp>
        <p:nvGrpSpPr>
          <p:cNvPr id="13" name="Groeperen 12"/>
          <p:cNvGrpSpPr/>
          <p:nvPr/>
        </p:nvGrpSpPr>
        <p:grpSpPr>
          <a:xfrm>
            <a:off x="969740" y="1904476"/>
            <a:ext cx="1676537" cy="1081401"/>
            <a:chOff x="781885" y="2055884"/>
            <a:chExt cx="1676537" cy="1081401"/>
          </a:xfrm>
        </p:grpSpPr>
        <p:grpSp>
          <p:nvGrpSpPr>
            <p:cNvPr id="14" name="Groeperen 13"/>
            <p:cNvGrpSpPr/>
            <p:nvPr/>
          </p:nvGrpSpPr>
          <p:grpSpPr>
            <a:xfrm>
              <a:off x="1060553" y="2381188"/>
              <a:ext cx="988743" cy="756097"/>
              <a:chOff x="2339752" y="1556792"/>
              <a:chExt cx="1224136" cy="936104"/>
            </a:xfrm>
          </p:grpSpPr>
          <p:sp>
            <p:nvSpPr>
              <p:cNvPr id="19" name="Ovaal 18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hthoek 19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Rechte verbindingslijn met pijl 20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22" name="Rechthoek 21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Pijl links 14"/>
            <p:cNvSpPr/>
            <p:nvPr/>
          </p:nvSpPr>
          <p:spPr>
            <a:xfrm rot="5400000">
              <a:off x="1388618" y="1720510"/>
              <a:ext cx="325306" cy="99605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ijl links 16"/>
            <p:cNvSpPr/>
            <p:nvPr/>
          </p:nvSpPr>
          <p:spPr>
            <a:xfrm>
              <a:off x="2187062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ijl links 17"/>
            <p:cNvSpPr/>
            <p:nvPr/>
          </p:nvSpPr>
          <p:spPr>
            <a:xfrm>
              <a:off x="781885" y="2485041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eperen 22"/>
          <p:cNvGrpSpPr/>
          <p:nvPr/>
        </p:nvGrpSpPr>
        <p:grpSpPr>
          <a:xfrm>
            <a:off x="1218243" y="1409864"/>
            <a:ext cx="1102438" cy="615093"/>
            <a:chOff x="763945" y="506799"/>
            <a:chExt cx="1102438" cy="615093"/>
          </a:xfrm>
        </p:grpSpPr>
        <p:pic>
          <p:nvPicPr>
            <p:cNvPr id="24" name="Afbeelding 23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25" name="Afbeelding 24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26" name="Afbeelding 25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03164" y="2279289"/>
            <a:ext cx="435783" cy="435781"/>
          </a:xfrm>
          <a:prstGeom prst="rect">
            <a:avLst/>
          </a:prstGeom>
        </p:spPr>
      </p:pic>
      <p:sp>
        <p:nvSpPr>
          <p:cNvPr id="34" name="Tekstvak 33"/>
          <p:cNvSpPr txBox="1"/>
          <p:nvPr/>
        </p:nvSpPr>
        <p:spPr>
          <a:xfrm>
            <a:off x="2655855" y="2299174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?</a:t>
            </a:r>
          </a:p>
        </p:txBody>
      </p:sp>
      <p:cxnSp>
        <p:nvCxnSpPr>
          <p:cNvPr id="36" name="Rechte verbindingslijn met pijl 35"/>
          <p:cNvCxnSpPr/>
          <p:nvPr/>
        </p:nvCxnSpPr>
        <p:spPr bwMode="auto">
          <a:xfrm flipV="1">
            <a:off x="2987824" y="1904475"/>
            <a:ext cx="460119" cy="49979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Rechte verbindingslijn met pijl 37"/>
          <p:cNvCxnSpPr/>
          <p:nvPr/>
        </p:nvCxnSpPr>
        <p:spPr bwMode="auto">
          <a:xfrm>
            <a:off x="2987824" y="2404264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kstvak 42"/>
          <p:cNvSpPr txBox="1"/>
          <p:nvPr/>
        </p:nvSpPr>
        <p:spPr>
          <a:xfrm>
            <a:off x="1846422" y="2522557"/>
            <a:ext cx="5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XX</a:t>
            </a:r>
          </a:p>
        </p:txBody>
      </p:sp>
      <p:pic>
        <p:nvPicPr>
          <p:cNvPr id="46" name="Afbeelding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73" y="4328641"/>
            <a:ext cx="5208860" cy="479422"/>
          </a:xfrm>
          <a:prstGeom prst="rect">
            <a:avLst/>
          </a:prstGeom>
        </p:spPr>
      </p:pic>
      <p:pic>
        <p:nvPicPr>
          <p:cNvPr id="47" name="Afbeelding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886" y="7237995"/>
            <a:ext cx="5346550" cy="492096"/>
          </a:xfrm>
          <a:prstGeom prst="rect">
            <a:avLst/>
          </a:prstGeom>
        </p:spPr>
      </p:pic>
      <p:sp>
        <p:nvSpPr>
          <p:cNvPr id="53" name="Ovaal 52"/>
          <p:cNvSpPr/>
          <p:nvPr/>
        </p:nvSpPr>
        <p:spPr>
          <a:xfrm>
            <a:off x="4674856" y="4384813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4" name="Ovaal 53"/>
          <p:cNvSpPr/>
          <p:nvPr/>
        </p:nvSpPr>
        <p:spPr>
          <a:xfrm>
            <a:off x="1505437" y="4380439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5" name="Ovaal 54"/>
          <p:cNvSpPr/>
          <p:nvPr/>
        </p:nvSpPr>
        <p:spPr>
          <a:xfrm>
            <a:off x="4427610" y="7315192"/>
            <a:ext cx="936808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56" name="Ovaal 55"/>
          <p:cNvSpPr/>
          <p:nvPr/>
        </p:nvSpPr>
        <p:spPr>
          <a:xfrm>
            <a:off x="7639284" y="7293669"/>
            <a:ext cx="1368152" cy="393363"/>
          </a:xfrm>
          <a:prstGeom prst="ellipse">
            <a:avLst/>
          </a:prstGeom>
          <a:noFill/>
          <a:ln w="28575" cmpd="sng">
            <a:solidFill>
              <a:srgbClr val="008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cxnSp>
        <p:nvCxnSpPr>
          <p:cNvPr id="60" name="Rechte verbindingslijn met pijl 59"/>
          <p:cNvCxnSpPr/>
          <p:nvPr/>
        </p:nvCxnSpPr>
        <p:spPr bwMode="auto">
          <a:xfrm flipV="1">
            <a:off x="6142386" y="4217081"/>
            <a:ext cx="460119" cy="361455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Rechte verbindingslijn met pijl 60"/>
          <p:cNvCxnSpPr/>
          <p:nvPr/>
        </p:nvCxnSpPr>
        <p:spPr bwMode="auto">
          <a:xfrm>
            <a:off x="6142386" y="4570237"/>
            <a:ext cx="485700" cy="237826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Rechte verbindingslijn met pijl 61"/>
          <p:cNvCxnSpPr/>
          <p:nvPr/>
        </p:nvCxnSpPr>
        <p:spPr bwMode="auto">
          <a:xfrm flipV="1">
            <a:off x="9106068" y="7139207"/>
            <a:ext cx="527719" cy="34868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3" name="Rechte verbindingslijn met pijl 62"/>
          <p:cNvCxnSpPr/>
          <p:nvPr/>
        </p:nvCxnSpPr>
        <p:spPr bwMode="auto">
          <a:xfrm>
            <a:off x="9106068" y="7487890"/>
            <a:ext cx="502138" cy="24220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9" name="Groeperen 78"/>
          <p:cNvGrpSpPr/>
          <p:nvPr/>
        </p:nvGrpSpPr>
        <p:grpSpPr>
          <a:xfrm>
            <a:off x="3427639" y="1327077"/>
            <a:ext cx="2188654" cy="689086"/>
            <a:chOff x="3427639" y="1327077"/>
            <a:chExt cx="2188654" cy="689086"/>
          </a:xfrm>
        </p:grpSpPr>
        <p:pic>
          <p:nvPicPr>
            <p:cNvPr id="41" name="Afbeelding 40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3965" y="1792786"/>
              <a:ext cx="495050" cy="223377"/>
            </a:xfrm>
            <a:prstGeom prst="rect">
              <a:avLst/>
            </a:prstGeom>
          </p:spPr>
        </p:pic>
        <p:pic>
          <p:nvPicPr>
            <p:cNvPr id="42" name="Afbeelding 4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1792787"/>
              <a:ext cx="1026322" cy="223376"/>
            </a:xfrm>
            <a:prstGeom prst="rect">
              <a:avLst/>
            </a:prstGeom>
          </p:spPr>
        </p:pic>
        <p:pic>
          <p:nvPicPr>
            <p:cNvPr id="68" name="Afbeelding 6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05510">
              <a:off x="3774579" y="1360534"/>
              <a:ext cx="589917" cy="589917"/>
            </a:xfrm>
            <a:prstGeom prst="rect">
              <a:avLst/>
            </a:prstGeom>
          </p:spPr>
        </p:pic>
        <p:pic>
          <p:nvPicPr>
            <p:cNvPr id="69" name="Afbeelding 6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415539">
              <a:off x="3427639" y="1360291"/>
              <a:ext cx="589917" cy="589917"/>
            </a:xfrm>
            <a:prstGeom prst="rect">
              <a:avLst/>
            </a:prstGeom>
          </p:spPr>
        </p:pic>
        <p:grpSp>
          <p:nvGrpSpPr>
            <p:cNvPr id="72" name="Groeperen 71"/>
            <p:cNvGrpSpPr/>
            <p:nvPr/>
          </p:nvGrpSpPr>
          <p:grpSpPr>
            <a:xfrm>
              <a:off x="4679436" y="1327077"/>
              <a:ext cx="936857" cy="590160"/>
              <a:chOff x="4547772" y="1319785"/>
              <a:chExt cx="936857" cy="590160"/>
            </a:xfrm>
          </p:grpSpPr>
          <p:pic>
            <p:nvPicPr>
              <p:cNvPr id="71" name="Afbeelding 7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0" name="Afbeelding 6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</p:grpSp>
      <p:grpSp>
        <p:nvGrpSpPr>
          <p:cNvPr id="80" name="Groeperen 79"/>
          <p:cNvGrpSpPr/>
          <p:nvPr/>
        </p:nvGrpSpPr>
        <p:grpSpPr>
          <a:xfrm>
            <a:off x="3532625" y="2266827"/>
            <a:ext cx="2097566" cy="675195"/>
            <a:chOff x="3532625" y="2266827"/>
            <a:chExt cx="2097566" cy="675195"/>
          </a:xfrm>
        </p:grpSpPr>
        <p:pic>
          <p:nvPicPr>
            <p:cNvPr id="44" name="Afbeelding 4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8314" y="2718646"/>
              <a:ext cx="754649" cy="223376"/>
            </a:xfrm>
            <a:prstGeom prst="rect">
              <a:avLst/>
            </a:prstGeom>
          </p:spPr>
        </p:pic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4497" y="2704340"/>
              <a:ext cx="754649" cy="223376"/>
            </a:xfrm>
            <a:prstGeom prst="rect">
              <a:avLst/>
            </a:prstGeom>
          </p:spPr>
        </p:pic>
        <p:grpSp>
          <p:nvGrpSpPr>
            <p:cNvPr id="73" name="Groeperen 72"/>
            <p:cNvGrpSpPr/>
            <p:nvPr/>
          </p:nvGrpSpPr>
          <p:grpSpPr>
            <a:xfrm>
              <a:off x="3532625" y="2283668"/>
              <a:ext cx="936857" cy="590160"/>
              <a:chOff x="4547772" y="1319785"/>
              <a:chExt cx="936857" cy="590160"/>
            </a:xfrm>
          </p:grpSpPr>
          <p:pic>
            <p:nvPicPr>
              <p:cNvPr id="74" name="Afbeelding 73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10029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5" name="Afbeelding 74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894712" y="1320028"/>
                <a:ext cx="589917" cy="589917"/>
              </a:xfrm>
              <a:prstGeom prst="rect">
                <a:avLst/>
              </a:prstGeom>
            </p:spPr>
          </p:pic>
        </p:grpSp>
        <p:grpSp>
          <p:nvGrpSpPr>
            <p:cNvPr id="76" name="Groeperen 75"/>
            <p:cNvGrpSpPr/>
            <p:nvPr/>
          </p:nvGrpSpPr>
          <p:grpSpPr>
            <a:xfrm>
              <a:off x="4577445" y="2266827"/>
              <a:ext cx="1052746" cy="590159"/>
              <a:chOff x="4547772" y="1319785"/>
              <a:chExt cx="1052746" cy="590159"/>
            </a:xfrm>
          </p:grpSpPr>
          <p:pic>
            <p:nvPicPr>
              <p:cNvPr id="77" name="Afbeelding 7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7200000">
                <a:off x="4547772" y="1319785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78" name="Afbeelding 7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0">
                <a:off x="5010601" y="1320027"/>
                <a:ext cx="589917" cy="589917"/>
              </a:xfrm>
              <a:prstGeom prst="rect">
                <a:avLst/>
              </a:prstGeom>
            </p:spPr>
          </p:pic>
        </p:grpSp>
      </p:grpSp>
      <p:pic>
        <p:nvPicPr>
          <p:cNvPr id="81" name="Afbeelding 8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263" y="4006662"/>
            <a:ext cx="1886161" cy="420837"/>
          </a:xfrm>
          <a:prstGeom prst="rect">
            <a:avLst/>
          </a:prstGeom>
        </p:spPr>
      </p:pic>
      <p:pic>
        <p:nvPicPr>
          <p:cNvPr id="82" name="Afbeelding 8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6871741"/>
            <a:ext cx="1891054" cy="421928"/>
          </a:xfrm>
          <a:prstGeom prst="rect">
            <a:avLst/>
          </a:prstGeom>
        </p:spPr>
      </p:pic>
      <p:pic>
        <p:nvPicPr>
          <p:cNvPr id="83" name="Afbeelding 8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370" y="4570237"/>
            <a:ext cx="1891054" cy="421928"/>
          </a:xfrm>
          <a:prstGeom prst="rect">
            <a:avLst/>
          </a:prstGeom>
        </p:spPr>
      </p:pic>
      <p:pic>
        <p:nvPicPr>
          <p:cNvPr id="84" name="Afbeelding 83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071" y="7519127"/>
            <a:ext cx="1891054" cy="42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67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5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eperen 13"/>
          <p:cNvGrpSpPr/>
          <p:nvPr/>
        </p:nvGrpSpPr>
        <p:grpSpPr>
          <a:xfrm>
            <a:off x="5052864" y="1772816"/>
            <a:ext cx="3205484" cy="3574398"/>
            <a:chOff x="5052864" y="1772816"/>
            <a:chExt cx="3205484" cy="3574398"/>
          </a:xfrm>
        </p:grpSpPr>
        <p:pic>
          <p:nvPicPr>
            <p:cNvPr id="8" name="Afbeelding 7" descr="uu-XX-parit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2864" y="2700919"/>
              <a:ext cx="3024336" cy="2464274"/>
            </a:xfrm>
            <a:prstGeom prst="rect">
              <a:avLst/>
            </a:prstGeom>
          </p:spPr>
        </p:pic>
        <p:pic>
          <p:nvPicPr>
            <p:cNvPr id="10" name="Afbeelding 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4208" y="5165193"/>
              <a:ext cx="1814140" cy="182021"/>
            </a:xfrm>
            <a:prstGeom prst="rect">
              <a:avLst/>
            </a:prstGeom>
          </p:spPr>
        </p:pic>
        <p:grpSp>
          <p:nvGrpSpPr>
            <p:cNvPr id="5" name="Groeperen 4"/>
            <p:cNvGrpSpPr/>
            <p:nvPr/>
          </p:nvGrpSpPr>
          <p:grpSpPr>
            <a:xfrm>
              <a:off x="5772773" y="1772816"/>
              <a:ext cx="1891054" cy="1152105"/>
              <a:chOff x="5772773" y="1772816"/>
              <a:chExt cx="1891054" cy="1152105"/>
            </a:xfrm>
          </p:grpSpPr>
          <p:pic>
            <p:nvPicPr>
              <p:cNvPr id="11" name="Afbeelding 1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72773" y="1772816"/>
                <a:ext cx="1891054" cy="421928"/>
              </a:xfrm>
              <a:prstGeom prst="rect">
                <a:avLst/>
              </a:prstGeom>
            </p:spPr>
          </p:pic>
          <p:grpSp>
            <p:nvGrpSpPr>
              <p:cNvPr id="24" name="Groeperen 23"/>
              <p:cNvGrpSpPr/>
              <p:nvPr/>
            </p:nvGrpSpPr>
            <p:grpSpPr>
              <a:xfrm rot="3691939">
                <a:off x="6489205" y="1951341"/>
                <a:ext cx="555631" cy="771415"/>
                <a:chOff x="6088534" y="2517197"/>
                <a:chExt cx="813271" cy="1647193"/>
              </a:xfrm>
            </p:grpSpPr>
            <p:sp>
              <p:nvSpPr>
                <p:cNvPr id="25" name="Traan 24"/>
                <p:cNvSpPr/>
                <p:nvPr/>
              </p:nvSpPr>
              <p:spPr bwMode="auto">
                <a:xfrm rot="21198218">
                  <a:off x="6088534" y="3541940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  <p:sp>
              <p:nvSpPr>
                <p:cNvPr id="26" name="Traan 25"/>
                <p:cNvSpPr/>
                <p:nvPr/>
              </p:nvSpPr>
              <p:spPr bwMode="auto">
                <a:xfrm rot="10264919">
                  <a:off x="6534794" y="2517197"/>
                  <a:ext cx="367011" cy="622450"/>
                </a:xfrm>
                <a:prstGeom prst="teardrop">
                  <a:avLst>
                    <a:gd name="adj" fmla="val 172572"/>
                  </a:avLst>
                </a:prstGeom>
                <a:noFill/>
                <a:ln w="28575" cap="flat" cmpd="sng" algn="ctr">
                  <a:solidFill>
                    <a:srgbClr val="FF6600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200" dirty="0" err="1" smtClean="0">
                    <a:solidFill>
                      <a:srgbClr val="FFFFFF"/>
                    </a:solidFill>
                    <a:latin typeface="Arial" charset="0"/>
                    <a:ea typeface="ＭＳ Ｐゴシック" pitchFamily="1" charset="-128"/>
                  </a:endParaRPr>
                </a:p>
              </p:txBody>
            </p:sp>
          </p:grpSp>
          <p:grpSp>
            <p:nvGrpSpPr>
              <p:cNvPr id="27" name="Groeperen 26"/>
              <p:cNvGrpSpPr/>
              <p:nvPr/>
            </p:nvGrpSpPr>
            <p:grpSpPr>
              <a:xfrm>
                <a:off x="5855363" y="1772816"/>
                <a:ext cx="1725874" cy="1152105"/>
                <a:chOff x="6487525" y="3341291"/>
                <a:chExt cx="1725874" cy="1152105"/>
              </a:xfrm>
            </p:grpSpPr>
            <p:pic>
              <p:nvPicPr>
                <p:cNvPr id="28" name="Afbeelding 27" descr="OrangeSpin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033" t="-109403" r="-52687" b="-6514"/>
                <a:stretch/>
              </p:blipFill>
              <p:spPr>
                <a:xfrm rot="7200000">
                  <a:off x="6985396" y="3695272"/>
                  <a:ext cx="615117" cy="979053"/>
                </a:xfrm>
                <a:prstGeom prst="diamond">
                  <a:avLst/>
                </a:prstGeom>
              </p:spPr>
            </p:pic>
            <p:grpSp>
              <p:nvGrpSpPr>
                <p:cNvPr id="29" name="Groeperen 28"/>
                <p:cNvGrpSpPr/>
                <p:nvPr/>
              </p:nvGrpSpPr>
              <p:grpSpPr>
                <a:xfrm>
                  <a:off x="6487525" y="3341291"/>
                  <a:ext cx="1725874" cy="1152105"/>
                  <a:chOff x="6487525" y="3341291"/>
                  <a:chExt cx="1725874" cy="1152105"/>
                </a:xfrm>
              </p:grpSpPr>
              <p:pic>
                <p:nvPicPr>
                  <p:cNvPr id="30" name="Afbeelding 29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52269" t="-9267" r="16616" b="-106650"/>
                  <a:stretch/>
                </p:blipFill>
                <p:spPr>
                  <a:xfrm rot="18144581">
                    <a:off x="7416315" y="3696311"/>
                    <a:ext cx="615116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1" name="Afbeelding 30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033" t="-109403" r="-52687" b="-6514"/>
                  <a:stretch/>
                </p:blipFill>
                <p:spPr>
                  <a:xfrm rot="18000000">
                    <a:off x="6669493" y="3159323"/>
                    <a:ext cx="615117" cy="979053"/>
                  </a:xfrm>
                  <a:prstGeom prst="diamond">
                    <a:avLst/>
                  </a:prstGeom>
                </p:spPr>
              </p:pic>
              <p:pic>
                <p:nvPicPr>
                  <p:cNvPr id="32" name="Afbeelding 31" descr="OrangeSpin.png"/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650" t="-2984" r="14025" b="-3529"/>
                  <a:stretch/>
                </p:blipFill>
                <p:spPr>
                  <a:xfrm rot="7346119">
                    <a:off x="7537982" y="3667621"/>
                    <a:ext cx="309806" cy="482975"/>
                  </a:xfrm>
                  <a:prstGeom prst="rtTriangle">
                    <a:avLst/>
                  </a:prstGeom>
                </p:spPr>
              </p:pic>
            </p:grpSp>
          </p:grpSp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The parity measurement is demonstrated by the creation of entanglement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Entangled</a:t>
            </a:r>
            <a:r>
              <a:rPr lang="nl-NL" dirty="0" smtClean="0"/>
              <a:t> state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Afbeelding 6" descr="uu-no-parity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85" y="2700919"/>
            <a:ext cx="3024336" cy="2464274"/>
          </a:xfrm>
          <a:prstGeom prst="rect">
            <a:avLst/>
          </a:prstGeom>
        </p:spPr>
      </p:pic>
      <p:sp>
        <p:nvSpPr>
          <p:cNvPr id="9" name="Pijl links 8"/>
          <p:cNvSpPr/>
          <p:nvPr/>
        </p:nvSpPr>
        <p:spPr>
          <a:xfrm>
            <a:off x="4139952" y="3245023"/>
            <a:ext cx="786395" cy="1152128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sp>
        <p:nvSpPr>
          <p:cNvPr id="12" name="Ovaal 11"/>
          <p:cNvSpPr/>
          <p:nvPr/>
        </p:nvSpPr>
        <p:spPr>
          <a:xfrm>
            <a:off x="5652120" y="3389039"/>
            <a:ext cx="1066180" cy="576064"/>
          </a:xfrm>
          <a:prstGeom prst="ellipse">
            <a:avLst/>
          </a:prstGeom>
          <a:noFill/>
          <a:ln w="12700" cmpd="sng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800" dirty="0" smtClean="0">
              <a:solidFill>
                <a:schemeClr val="tx1"/>
              </a:solidFill>
            </a:endParaRPr>
          </a:p>
        </p:txBody>
      </p:sp>
      <p:grpSp>
        <p:nvGrpSpPr>
          <p:cNvPr id="16" name="Groeperen 15"/>
          <p:cNvGrpSpPr/>
          <p:nvPr/>
        </p:nvGrpSpPr>
        <p:grpSpPr>
          <a:xfrm>
            <a:off x="2065716" y="1747559"/>
            <a:ext cx="936104" cy="766841"/>
            <a:chOff x="2948517" y="1898988"/>
            <a:chExt cx="1175120" cy="962639"/>
          </a:xfrm>
        </p:grpSpPr>
        <p:grpSp>
          <p:nvGrpSpPr>
            <p:cNvPr id="17" name="Groeperen 16"/>
            <p:cNvGrpSpPr/>
            <p:nvPr/>
          </p:nvGrpSpPr>
          <p:grpSpPr>
            <a:xfrm>
              <a:off x="3029933" y="2255240"/>
              <a:ext cx="1093704" cy="606387"/>
              <a:chOff x="3029933" y="2255240"/>
              <a:chExt cx="1093704" cy="606387"/>
            </a:xfrm>
          </p:grpSpPr>
          <p:pic>
            <p:nvPicPr>
              <p:cNvPr id="19" name="Afbeelding 18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533720" y="2255240"/>
                <a:ext cx="589917" cy="589917"/>
              </a:xfrm>
              <a:prstGeom prst="rect">
                <a:avLst/>
              </a:prstGeom>
            </p:spPr>
          </p:pic>
          <p:pic>
            <p:nvPicPr>
              <p:cNvPr id="20" name="Afbeelding 19" descr="OrangeSpin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00000">
                <a:off x="3029933" y="2271710"/>
                <a:ext cx="589917" cy="589917"/>
              </a:xfrm>
              <a:prstGeom prst="rect">
                <a:avLst/>
              </a:prstGeom>
            </p:spPr>
          </p:pic>
        </p:grpSp>
        <p:pic>
          <p:nvPicPr>
            <p:cNvPr id="18" name="Afbeelding 17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8517" y="1898988"/>
              <a:ext cx="1100411" cy="267863"/>
            </a:xfrm>
            <a:prstGeom prst="rect">
              <a:avLst/>
            </a:prstGeom>
          </p:spPr>
        </p:pic>
      </p:grpSp>
      <p:grpSp>
        <p:nvGrpSpPr>
          <p:cNvPr id="13" name="Groeperen 12"/>
          <p:cNvGrpSpPr/>
          <p:nvPr/>
        </p:nvGrpSpPr>
        <p:grpSpPr>
          <a:xfrm>
            <a:off x="3957279" y="1962380"/>
            <a:ext cx="1337112" cy="844571"/>
            <a:chOff x="3957279" y="1962380"/>
            <a:chExt cx="1337112" cy="844571"/>
          </a:xfrm>
        </p:grpSpPr>
        <p:grpSp>
          <p:nvGrpSpPr>
            <p:cNvPr id="34" name="Groeperen 33"/>
            <p:cNvGrpSpPr/>
            <p:nvPr/>
          </p:nvGrpSpPr>
          <p:grpSpPr>
            <a:xfrm>
              <a:off x="3962986" y="2216442"/>
              <a:ext cx="772204" cy="590509"/>
              <a:chOff x="2339752" y="1556792"/>
              <a:chExt cx="1224136" cy="936104"/>
            </a:xfrm>
          </p:grpSpPr>
          <p:sp>
            <p:nvSpPr>
              <p:cNvPr id="38" name="Ovaal 37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hthoek 38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0" name="Rechte verbindingslijn met pijl 39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41" name="Rechthoek 40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Pijl links 34"/>
            <p:cNvSpPr/>
            <p:nvPr/>
          </p:nvSpPr>
          <p:spPr>
            <a:xfrm rot="5400000">
              <a:off x="4219204" y="1700455"/>
              <a:ext cx="254063" cy="777914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Pijl links 35"/>
            <p:cNvSpPr/>
            <p:nvPr/>
          </p:nvSpPr>
          <p:spPr>
            <a:xfrm>
              <a:off x="4736820" y="2284950"/>
              <a:ext cx="211931" cy="267736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al 5"/>
            <p:cNvSpPr/>
            <p:nvPr/>
          </p:nvSpPr>
          <p:spPr>
            <a:xfrm>
              <a:off x="5021850" y="2284950"/>
              <a:ext cx="272541" cy="272541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</p:grpSp>
      <p:pic>
        <p:nvPicPr>
          <p:cNvPr id="15" name="Afbeelding 14" descr="latexit-drag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716" y="5165192"/>
            <a:ext cx="1814143" cy="1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0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Motivation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326833" cy="760040"/>
          </a:xfrm>
        </p:spPr>
        <p:txBody>
          <a:bodyPr/>
          <a:lstStyle/>
          <a:p>
            <a:r>
              <a:rPr lang="en-US" dirty="0" smtClean="0"/>
              <a:t>Quantum error correction requires deterministic </a:t>
            </a:r>
            <a:r>
              <a:rPr lang="en-US" dirty="0"/>
              <a:t>parity </a:t>
            </a:r>
            <a:r>
              <a:rPr lang="en-US" dirty="0" smtClean="0"/>
              <a:t>measurements and more </a:t>
            </a:r>
            <a:r>
              <a:rPr lang="en-US" dirty="0" err="1" smtClean="0"/>
              <a:t>qubits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Challenges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Quantum Error </a:t>
            </a:r>
            <a:r>
              <a:rPr lang="nl-NL" dirty="0" err="1" smtClean="0"/>
              <a:t>Correction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/>
              <a:t>Risté</a:t>
            </a:r>
            <a:r>
              <a:rPr lang="nl-NL" dirty="0"/>
              <a:t> et al. Nature </a:t>
            </a:r>
            <a:r>
              <a:rPr lang="nl-NL" dirty="0" smtClean="0"/>
              <a:t>2013</a:t>
            </a:r>
            <a:endParaRPr lang="nl-NL" dirty="0"/>
          </a:p>
        </p:txBody>
      </p:sp>
      <p:sp>
        <p:nvSpPr>
          <p:cNvPr id="53" name="Pijl links 52"/>
          <p:cNvSpPr/>
          <p:nvPr/>
        </p:nvSpPr>
        <p:spPr>
          <a:xfrm rot="5400000">
            <a:off x="1720091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ijl links 53"/>
          <p:cNvSpPr/>
          <p:nvPr/>
        </p:nvSpPr>
        <p:spPr>
          <a:xfrm rot="5400000">
            <a:off x="2210372" y="2351288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jl links 54"/>
          <p:cNvSpPr/>
          <p:nvPr/>
        </p:nvSpPr>
        <p:spPr>
          <a:xfrm>
            <a:off x="2716464" y="2776635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Pijl links 55"/>
          <p:cNvSpPr/>
          <p:nvPr/>
        </p:nvSpPr>
        <p:spPr>
          <a:xfrm>
            <a:off x="1311287" y="2816172"/>
            <a:ext cx="271360" cy="342813"/>
          </a:xfrm>
          <a:prstGeom prst="rightArrow">
            <a:avLst/>
          </a:prstGeom>
          <a:solidFill>
            <a:schemeClr val="accent4"/>
          </a:solidFill>
          <a:ln w="127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eperen 60"/>
          <p:cNvGrpSpPr/>
          <p:nvPr/>
        </p:nvGrpSpPr>
        <p:grpSpPr>
          <a:xfrm>
            <a:off x="1559790" y="1892403"/>
            <a:ext cx="1102438" cy="615093"/>
            <a:chOff x="763945" y="506799"/>
            <a:chExt cx="1102438" cy="615093"/>
          </a:xfrm>
        </p:grpSpPr>
        <p:pic>
          <p:nvPicPr>
            <p:cNvPr id="62" name="Afbeelding 6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63" name="Afbeelding 62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</p:grpSp>
      <p:pic>
        <p:nvPicPr>
          <p:cNvPr id="64" name="Afbeelding 63" descr="PurpleSpi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44711" y="2761828"/>
            <a:ext cx="435783" cy="435781"/>
          </a:xfrm>
          <a:prstGeom prst="rect">
            <a:avLst/>
          </a:prstGeom>
        </p:spPr>
      </p:pic>
      <p:cxnSp>
        <p:nvCxnSpPr>
          <p:cNvPr id="66" name="Rechte verbindingslijn met pijl 65"/>
          <p:cNvCxnSpPr/>
          <p:nvPr/>
        </p:nvCxnSpPr>
        <p:spPr bwMode="auto">
          <a:xfrm flipV="1">
            <a:off x="3072040" y="2590284"/>
            <a:ext cx="707872" cy="339204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7" name="Rechte verbindingslijn met pijl 66"/>
          <p:cNvCxnSpPr/>
          <p:nvPr/>
        </p:nvCxnSpPr>
        <p:spPr bwMode="auto">
          <a:xfrm>
            <a:off x="3072040" y="2929488"/>
            <a:ext cx="460119" cy="407129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Afgeronde rechthoek 85"/>
          <p:cNvSpPr/>
          <p:nvPr/>
        </p:nvSpPr>
        <p:spPr>
          <a:xfrm>
            <a:off x="3009461" y="1495741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Deterministic parity measurements </a:t>
            </a:r>
          </a:p>
        </p:txBody>
      </p:sp>
      <p:grpSp>
        <p:nvGrpSpPr>
          <p:cNvPr id="93" name="Groeperen 92"/>
          <p:cNvGrpSpPr/>
          <p:nvPr/>
        </p:nvGrpSpPr>
        <p:grpSpPr>
          <a:xfrm>
            <a:off x="1589955" y="2712319"/>
            <a:ext cx="1180236" cy="756097"/>
            <a:chOff x="1589955" y="2712319"/>
            <a:chExt cx="1180236" cy="756097"/>
          </a:xfrm>
        </p:grpSpPr>
        <p:sp>
          <p:nvSpPr>
            <p:cNvPr id="68" name="Tekstvak 67"/>
            <p:cNvSpPr txBox="1"/>
            <p:nvPr/>
          </p:nvSpPr>
          <p:spPr>
            <a:xfrm>
              <a:off x="2187969" y="3005096"/>
              <a:ext cx="5822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400" dirty="0" smtClean="0"/>
                <a:t>XX</a:t>
              </a:r>
            </a:p>
          </p:txBody>
        </p:sp>
        <p:sp>
          <p:nvSpPr>
            <p:cNvPr id="57" name="Ovaal 56"/>
            <p:cNvSpPr/>
            <p:nvPr/>
          </p:nvSpPr>
          <p:spPr>
            <a:xfrm>
              <a:off x="1704890" y="2886803"/>
              <a:ext cx="700712" cy="52345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hoek 57"/>
            <p:cNvSpPr/>
            <p:nvPr/>
          </p:nvSpPr>
          <p:spPr>
            <a:xfrm>
              <a:off x="1589955" y="3061287"/>
              <a:ext cx="988743" cy="407129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Rechte verbindingslijn met pijl 58"/>
            <p:cNvCxnSpPr/>
            <p:nvPr/>
          </p:nvCxnSpPr>
          <p:spPr bwMode="auto">
            <a:xfrm flipV="1">
              <a:off x="2055246" y="2770480"/>
              <a:ext cx="290807" cy="34896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Rechthoek 59"/>
            <p:cNvSpPr/>
            <p:nvPr/>
          </p:nvSpPr>
          <p:spPr>
            <a:xfrm>
              <a:off x="1589955" y="2712319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eperen 90"/>
          <p:cNvGrpSpPr/>
          <p:nvPr/>
        </p:nvGrpSpPr>
        <p:grpSpPr>
          <a:xfrm>
            <a:off x="4339389" y="3061287"/>
            <a:ext cx="988743" cy="581613"/>
            <a:chOff x="4499992" y="2836404"/>
            <a:chExt cx="988743" cy="581613"/>
          </a:xfrm>
        </p:grpSpPr>
        <p:sp>
          <p:nvSpPr>
            <p:cNvPr id="88" name="Rechthoek 87"/>
            <p:cNvSpPr/>
            <p:nvPr/>
          </p:nvSpPr>
          <p:spPr>
            <a:xfrm>
              <a:off x="4499992" y="2836404"/>
              <a:ext cx="988743" cy="581613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89" name="Afbeelding 8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9801" y="2972101"/>
              <a:ext cx="330200" cy="342900"/>
            </a:xfrm>
            <a:prstGeom prst="rect">
              <a:avLst/>
            </a:prstGeom>
          </p:spPr>
        </p:pic>
      </p:grpSp>
      <p:sp>
        <p:nvSpPr>
          <p:cNvPr id="92" name="Tekstvak 91"/>
          <p:cNvSpPr txBox="1"/>
          <p:nvPr/>
        </p:nvSpPr>
        <p:spPr>
          <a:xfrm>
            <a:off x="1270000" y="3810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1400" dirty="0" smtClean="0"/>
          </a:p>
        </p:txBody>
      </p:sp>
      <p:pic>
        <p:nvPicPr>
          <p:cNvPr id="94" name="Afbeelding 9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871" y="2346272"/>
            <a:ext cx="558800" cy="469900"/>
          </a:xfrm>
          <a:prstGeom prst="rect">
            <a:avLst/>
          </a:prstGeom>
        </p:spPr>
      </p:pic>
      <p:pic>
        <p:nvPicPr>
          <p:cNvPr id="95" name="Afbeelding 9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871" y="3115431"/>
            <a:ext cx="533400" cy="469900"/>
          </a:xfrm>
          <a:prstGeom prst="rect">
            <a:avLst/>
          </a:prstGeom>
        </p:spPr>
      </p:pic>
      <p:grpSp>
        <p:nvGrpSpPr>
          <p:cNvPr id="96" name="Groeperen 95"/>
          <p:cNvGrpSpPr/>
          <p:nvPr/>
        </p:nvGrpSpPr>
        <p:grpSpPr>
          <a:xfrm>
            <a:off x="1614026" y="4296222"/>
            <a:ext cx="1102438" cy="1089222"/>
            <a:chOff x="763945" y="506799"/>
            <a:chExt cx="1102438" cy="1089222"/>
          </a:xfrm>
        </p:grpSpPr>
        <p:pic>
          <p:nvPicPr>
            <p:cNvPr id="97" name="Afbeelding 96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276466" y="506799"/>
              <a:ext cx="589917" cy="589917"/>
            </a:xfrm>
            <a:prstGeom prst="rect">
              <a:avLst/>
            </a:prstGeom>
          </p:spPr>
        </p:pic>
        <p:pic>
          <p:nvPicPr>
            <p:cNvPr id="98" name="Afbeelding 97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763945" y="531975"/>
              <a:ext cx="589917" cy="589917"/>
            </a:xfrm>
            <a:prstGeom prst="rect">
              <a:avLst/>
            </a:prstGeom>
          </p:spPr>
        </p:pic>
        <p:pic>
          <p:nvPicPr>
            <p:cNvPr id="99" name="Afbeelding 98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044702" y="1006104"/>
              <a:ext cx="589917" cy="589917"/>
            </a:xfrm>
            <a:prstGeom prst="rect">
              <a:avLst/>
            </a:prstGeom>
          </p:spPr>
        </p:pic>
      </p:grpSp>
      <p:sp>
        <p:nvSpPr>
          <p:cNvPr id="100" name="Afgeronde rechthoek 99"/>
          <p:cNvSpPr/>
          <p:nvPr/>
        </p:nvSpPr>
        <p:spPr>
          <a:xfrm>
            <a:off x="3000229" y="4222563"/>
            <a:ext cx="2448272" cy="57739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Three or more </a:t>
            </a:r>
            <a:r>
              <a:rPr lang="en-US" sz="1600" dirty="0" err="1" smtClean="0">
                <a:solidFill>
                  <a:schemeClr val="tx1"/>
                </a:solidFill>
              </a:rPr>
              <a:t>qubits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02" name="Rechte verbindingslijn met pijl 101"/>
          <p:cNvCxnSpPr>
            <a:stCxn id="88" idx="3"/>
          </p:cNvCxnSpPr>
          <p:nvPr/>
        </p:nvCxnSpPr>
        <p:spPr bwMode="auto">
          <a:xfrm flipV="1">
            <a:off x="5328132" y="2886803"/>
            <a:ext cx="684028" cy="46529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Rechte verbindingslijn met pijl 103"/>
          <p:cNvCxnSpPr/>
          <p:nvPr/>
        </p:nvCxnSpPr>
        <p:spPr bwMode="auto">
          <a:xfrm>
            <a:off x="4499992" y="2615460"/>
            <a:ext cx="1512168" cy="15502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06" name="Afbeelding 10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0" y="2503780"/>
            <a:ext cx="11811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0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32490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indicate that it is possible to address 3 or more carbons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Result of Simulations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fbeelding 4" descr="Simulations_Histogram_vs_Bfiel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018" y="1955810"/>
            <a:ext cx="3627408" cy="3064869"/>
          </a:xfrm>
          <a:prstGeom prst="rect">
            <a:avLst/>
          </a:prstGeom>
        </p:spPr>
      </p:pic>
      <p:pic>
        <p:nvPicPr>
          <p:cNvPr id="6" name="Afbeelding 5" descr="Simulations_avgN_vs_Bfiel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55810"/>
            <a:ext cx="3472225" cy="3064869"/>
          </a:xfrm>
          <a:prstGeom prst="rect">
            <a:avLst/>
          </a:prstGeom>
        </p:spPr>
      </p:pic>
      <p:grpSp>
        <p:nvGrpSpPr>
          <p:cNvPr id="8" name="Groeperen 7"/>
          <p:cNvGrpSpPr/>
          <p:nvPr/>
        </p:nvGrpSpPr>
        <p:grpSpPr>
          <a:xfrm>
            <a:off x="3217902" y="2276872"/>
            <a:ext cx="994057" cy="646331"/>
            <a:chOff x="7668348" y="3007313"/>
            <a:chExt cx="1177707" cy="765742"/>
          </a:xfrm>
        </p:grpSpPr>
        <p:sp>
          <p:nvSpPr>
            <p:cNvPr id="9" name="Ovaal 8"/>
            <p:cNvSpPr/>
            <p:nvPr/>
          </p:nvSpPr>
          <p:spPr>
            <a:xfrm>
              <a:off x="7674272" y="3113794"/>
              <a:ext cx="144016" cy="144016"/>
            </a:xfrm>
            <a:prstGeom prst="ellipse">
              <a:avLst/>
            </a:prstGeom>
            <a:solidFill>
              <a:srgbClr val="0000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Ovaal 9"/>
            <p:cNvSpPr/>
            <p:nvPr/>
          </p:nvSpPr>
          <p:spPr>
            <a:xfrm>
              <a:off x="7668348" y="3332001"/>
              <a:ext cx="144016" cy="144016"/>
            </a:xfrm>
            <a:prstGeom prst="ellipse">
              <a:avLst/>
            </a:prstGeom>
            <a:solidFill>
              <a:srgbClr val="008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1" name="Ovaal 10"/>
            <p:cNvSpPr/>
            <p:nvPr/>
          </p:nvSpPr>
          <p:spPr>
            <a:xfrm>
              <a:off x="7674272" y="3562964"/>
              <a:ext cx="144016" cy="144016"/>
            </a:xfrm>
            <a:prstGeom prst="ellipse">
              <a:avLst/>
            </a:prstGeom>
            <a:solidFill>
              <a:srgbClr val="FF0000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12" name="Tekstvak 11"/>
            <p:cNvSpPr txBox="1"/>
            <p:nvPr/>
          </p:nvSpPr>
          <p:spPr>
            <a:xfrm>
              <a:off x="7798664" y="3007313"/>
              <a:ext cx="1047391" cy="765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200" dirty="0" smtClean="0"/>
                <a:t>μ=1.10%</a:t>
              </a:r>
            </a:p>
            <a:p>
              <a:pPr algn="l"/>
              <a:r>
                <a:rPr lang="en-US" sz="1200" dirty="0" smtClean="0"/>
                <a:t>μ=0.33%</a:t>
              </a:r>
            </a:p>
            <a:p>
              <a:pPr algn="l"/>
              <a:r>
                <a:rPr lang="en-US" sz="1200" dirty="0" smtClean="0"/>
                <a:t>μ=0.11%</a:t>
              </a:r>
            </a:p>
          </p:txBody>
        </p:sp>
      </p:grpSp>
      <p:sp>
        <p:nvSpPr>
          <p:cNvPr id="13" name="Tekstvak 12"/>
          <p:cNvSpPr txBox="1"/>
          <p:nvPr/>
        </p:nvSpPr>
        <p:spPr>
          <a:xfrm>
            <a:off x="6938151" y="2340201"/>
            <a:ext cx="972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/>
              <a:t>μ = 1.10%</a:t>
            </a:r>
          </a:p>
          <a:p>
            <a:pPr algn="l"/>
            <a:r>
              <a:rPr lang="en-US" sz="1200" dirty="0" smtClean="0"/>
              <a:t>B = 700G</a:t>
            </a:r>
          </a:p>
          <a:p>
            <a:pPr algn="l"/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681704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37" name="Freeform 17"/>
          <p:cNvSpPr/>
          <p:nvPr/>
        </p:nvSpPr>
        <p:spPr>
          <a:xfrm rot="622239">
            <a:off x="4504737" y="3460398"/>
            <a:ext cx="1862338" cy="285432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" name="Groeperen 7"/>
          <p:cNvGrpSpPr/>
          <p:nvPr/>
        </p:nvGrpSpPr>
        <p:grpSpPr>
          <a:xfrm rot="21360556">
            <a:off x="6104278" y="2559719"/>
            <a:ext cx="813271" cy="1647193"/>
            <a:chOff x="6088534" y="2517197"/>
            <a:chExt cx="813271" cy="1647193"/>
          </a:xfrm>
        </p:grpSpPr>
        <p:sp>
          <p:nvSpPr>
            <p:cNvPr id="38" name="Traan 37"/>
            <p:cNvSpPr/>
            <p:nvPr/>
          </p:nvSpPr>
          <p:spPr bwMode="auto">
            <a:xfrm rot="21198218">
              <a:off x="6088534" y="3541940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9" name="Traan 38"/>
            <p:cNvSpPr/>
            <p:nvPr/>
          </p:nvSpPr>
          <p:spPr bwMode="auto">
            <a:xfrm rot="10264919">
              <a:off x="6534794" y="2517197"/>
              <a:ext cx="367011" cy="622450"/>
            </a:xfrm>
            <a:prstGeom prst="teardrop">
              <a:avLst>
                <a:gd name="adj" fmla="val 172572"/>
              </a:avLst>
            </a:prstGeom>
            <a:noFill/>
            <a:ln w="28575" cap="flat" cmpd="sng" algn="ctr">
              <a:solidFill>
                <a:srgbClr val="FF66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40" name="Freeform 17"/>
          <p:cNvSpPr/>
          <p:nvPr/>
        </p:nvSpPr>
        <p:spPr>
          <a:xfrm rot="20285561">
            <a:off x="4477294" y="2848309"/>
            <a:ext cx="2257971" cy="34606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93533" h="897467">
                <a:moveTo>
                  <a:pt x="0" y="0"/>
                </a:moveTo>
                <a:cubicBezTo>
                  <a:pt x="33866" y="356306"/>
                  <a:pt x="67733" y="712612"/>
                  <a:pt x="135466" y="719667"/>
                </a:cubicBezTo>
                <a:cubicBezTo>
                  <a:pt x="203199" y="726722"/>
                  <a:pt x="327378" y="38100"/>
                  <a:pt x="406400" y="42333"/>
                </a:cubicBezTo>
                <a:cubicBezTo>
                  <a:pt x="485422" y="46566"/>
                  <a:pt x="536222" y="739422"/>
                  <a:pt x="609600" y="745067"/>
                </a:cubicBezTo>
                <a:cubicBezTo>
                  <a:pt x="682978" y="750712"/>
                  <a:pt x="773288" y="73378"/>
                  <a:pt x="846666" y="76200"/>
                </a:cubicBezTo>
                <a:cubicBezTo>
                  <a:pt x="920044" y="79022"/>
                  <a:pt x="976488" y="764822"/>
                  <a:pt x="1049866" y="762000"/>
                </a:cubicBezTo>
                <a:cubicBezTo>
                  <a:pt x="1123244" y="759178"/>
                  <a:pt x="1213555" y="55034"/>
                  <a:pt x="1286933" y="59267"/>
                </a:cubicBezTo>
                <a:cubicBezTo>
                  <a:pt x="1360311" y="63500"/>
                  <a:pt x="1408289" y="788811"/>
                  <a:pt x="1490133" y="787400"/>
                </a:cubicBezTo>
                <a:cubicBezTo>
                  <a:pt x="1571977" y="785989"/>
                  <a:pt x="1696156" y="45156"/>
                  <a:pt x="1778000" y="50800"/>
                </a:cubicBezTo>
                <a:cubicBezTo>
                  <a:pt x="1859845" y="56445"/>
                  <a:pt x="1913467" y="812800"/>
                  <a:pt x="1981200" y="821267"/>
                </a:cubicBezTo>
                <a:cubicBezTo>
                  <a:pt x="2048933" y="829734"/>
                  <a:pt x="2115256" y="95956"/>
                  <a:pt x="2184400" y="101600"/>
                </a:cubicBezTo>
                <a:cubicBezTo>
                  <a:pt x="2253544" y="107244"/>
                  <a:pt x="2324099" y="852311"/>
                  <a:pt x="2396066" y="855133"/>
                </a:cubicBezTo>
                <a:cubicBezTo>
                  <a:pt x="2468033" y="857955"/>
                  <a:pt x="2542822" y="114300"/>
                  <a:pt x="2616200" y="118533"/>
                </a:cubicBezTo>
                <a:cubicBezTo>
                  <a:pt x="2689578" y="122766"/>
                  <a:pt x="2748844" y="877711"/>
                  <a:pt x="2836333" y="880533"/>
                </a:cubicBezTo>
                <a:cubicBezTo>
                  <a:pt x="2923822" y="883355"/>
                  <a:pt x="3064933" y="132645"/>
                  <a:pt x="3141133" y="135467"/>
                </a:cubicBezTo>
                <a:cubicBezTo>
                  <a:pt x="3217333" y="138289"/>
                  <a:pt x="3293533" y="897467"/>
                  <a:pt x="3293533" y="897467"/>
                </a:cubicBezTo>
              </a:path>
            </a:pathLst>
          </a:custGeom>
          <a:noFill/>
          <a:ln w="12700" cmpd="sng">
            <a:solidFill>
              <a:srgbClr val="6600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Motivation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841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Michiel</a:t>
            </a:r>
            <a:r>
              <a:rPr lang="en-US" dirty="0" smtClean="0"/>
              <a:t> Adriaan Rol </a:t>
            </a:r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2270349" y="331305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4235100" y="36584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sp>
        <p:nvSpPr>
          <p:cNvPr id="31" name="Tijdelijke aanduiding voor verticale inhoud 5"/>
          <p:cNvSpPr txBox="1">
            <a:spLocks/>
          </p:cNvSpPr>
          <p:nvPr/>
        </p:nvSpPr>
        <p:spPr bwMode="auto">
          <a:xfrm>
            <a:off x="5063992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200" i="1" dirty="0" smtClean="0"/>
              <a:t>Performed at: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Quantum Transport group </a:t>
            </a:r>
          </a:p>
          <a:p>
            <a:pPr algn="r">
              <a:lnSpc>
                <a:spcPct val="100000"/>
              </a:lnSpc>
            </a:pPr>
            <a:r>
              <a:rPr lang="en-US" sz="1200" dirty="0" err="1" smtClean="0"/>
              <a:t>Kavli</a:t>
            </a:r>
            <a:r>
              <a:rPr lang="en-US" sz="1200" dirty="0" smtClean="0"/>
              <a:t> Institute of </a:t>
            </a:r>
            <a:r>
              <a:rPr lang="en-US" sz="1200" dirty="0" err="1" smtClean="0"/>
              <a:t>Nanoscience</a:t>
            </a:r>
            <a:r>
              <a:rPr lang="en-US" sz="1200" dirty="0" smtClean="0"/>
              <a:t> </a:t>
            </a:r>
          </a:p>
          <a:p>
            <a:pPr algn="r">
              <a:lnSpc>
                <a:spcPct val="100000"/>
              </a:lnSpc>
            </a:pPr>
            <a:r>
              <a:rPr lang="en-US" sz="1200" dirty="0" smtClean="0"/>
              <a:t>Delft University of Technology</a:t>
            </a:r>
            <a:endParaRPr lang="en-US" sz="1200" dirty="0"/>
          </a:p>
        </p:txBody>
      </p:sp>
      <p:sp>
        <p:nvSpPr>
          <p:cNvPr id="32" name="Tijdelijke aanduiding voor verticale inhoud 5"/>
          <p:cNvSpPr txBox="1">
            <a:spLocks/>
          </p:cNvSpPr>
          <p:nvPr/>
        </p:nvSpPr>
        <p:spPr bwMode="auto">
          <a:xfrm>
            <a:off x="606044" y="3187344"/>
            <a:ext cx="2624418" cy="664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None/>
              <a:defRPr sz="1400" baseline="0">
                <a:solidFill>
                  <a:srgbClr val="00A6D6"/>
                </a:solidFill>
                <a:latin typeface="Bookman Old Style"/>
                <a:ea typeface="ＭＳ Ｐゴシック" charset="-128"/>
                <a:cs typeface="Bookman Old Style"/>
              </a:defRPr>
            </a:lvl1pPr>
            <a:lvl2pPr marL="457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rgbClr val="00A6D6"/>
              </a:buClr>
              <a:buFont typeface="Times" charset="0"/>
              <a:buNone/>
              <a:defRPr sz="11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4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charset="0"/>
              <a:buNone/>
              <a:defRPr sz="12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6pPr>
            <a:lvl7pPr marL="27432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7pPr>
            <a:lvl8pPr marL="32004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8pPr>
            <a:lvl9pPr marL="3657600" indent="0" algn="ctr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Font typeface="Times" pitchFamily="18" charset="0"/>
              <a:buNone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i="1" dirty="0"/>
              <a:t>Supervisors :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Ir. </a:t>
            </a:r>
            <a:r>
              <a:rPr lang="en-US" sz="1200" dirty="0" err="1"/>
              <a:t>J.Cramer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Dr. Ir. T.H. </a:t>
            </a:r>
            <a:r>
              <a:rPr lang="en-US" sz="1200" dirty="0" err="1"/>
              <a:t>Taminiau</a:t>
            </a:r>
            <a:endParaRPr lang="en-US" sz="1200" dirty="0"/>
          </a:p>
          <a:p>
            <a:pPr>
              <a:lnSpc>
                <a:spcPct val="100000"/>
              </a:lnSpc>
            </a:pPr>
            <a:r>
              <a:rPr lang="en-US" sz="1200" dirty="0"/>
              <a:t>Prof. Dr. Ir. R. Hanson </a:t>
            </a:r>
          </a:p>
        </p:txBody>
      </p:sp>
      <p:pic>
        <p:nvPicPr>
          <p:cNvPr id="33" name="Afbeelding 32" descr="team_diamond_logo-colo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077" y="3223539"/>
            <a:ext cx="687976" cy="6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7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dynamical decoupling spectroscopy we can identify individual spins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Dynamical decoupling spectroscopy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fbeelding 5" descr="fingerprint1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2353440"/>
            <a:ext cx="7526432" cy="2036564"/>
          </a:xfrm>
          <a:prstGeom prst="rect">
            <a:avLst/>
          </a:prstGeom>
        </p:spPr>
      </p:pic>
      <p:pic>
        <p:nvPicPr>
          <p:cNvPr id="7" name="Afbeelding 6" descr="fingerprint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84" y="4077072"/>
            <a:ext cx="7526432" cy="2036564"/>
          </a:xfrm>
          <a:prstGeom prst="rect">
            <a:avLst/>
          </a:prstGeom>
        </p:spPr>
      </p:pic>
      <p:grpSp>
        <p:nvGrpSpPr>
          <p:cNvPr id="32" name="Groeperen 31"/>
          <p:cNvGrpSpPr/>
          <p:nvPr/>
        </p:nvGrpSpPr>
        <p:grpSpPr>
          <a:xfrm>
            <a:off x="2361971" y="1741594"/>
            <a:ext cx="2510873" cy="447466"/>
            <a:chOff x="1187624" y="1423757"/>
            <a:chExt cx="3930724" cy="700500"/>
          </a:xfrm>
        </p:grpSpPr>
        <p:grpSp>
          <p:nvGrpSpPr>
            <p:cNvPr id="8" name="Groeperen 7"/>
            <p:cNvGrpSpPr/>
            <p:nvPr/>
          </p:nvGrpSpPr>
          <p:grpSpPr>
            <a:xfrm>
              <a:off x="2699792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9" name="Rechte verbindingslijn 8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" name="Rechte verbindingslijn 9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" name="Rechte verbindingslijn 10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" name="Rechte verbindingslijn 11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Rechte verbindingslijn 12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" name="Afbeelding 1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5" name="Afbeelding 14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16" name="Afbeelding 15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grpSp>
          <p:nvGrpSpPr>
            <p:cNvPr id="17" name="Groeperen 16"/>
            <p:cNvGrpSpPr/>
            <p:nvPr/>
          </p:nvGrpSpPr>
          <p:grpSpPr>
            <a:xfrm>
              <a:off x="1331640" y="1484784"/>
              <a:ext cx="1368152" cy="576064"/>
              <a:chOff x="2699792" y="1484784"/>
              <a:chExt cx="1368152" cy="576064"/>
            </a:xfrm>
          </p:grpSpPr>
          <p:cxnSp>
            <p:nvCxnSpPr>
              <p:cNvPr id="18" name="Rechte verbindingslijn 17"/>
              <p:cNvCxnSpPr/>
              <p:nvPr/>
            </p:nvCxnSpPr>
            <p:spPr bwMode="auto">
              <a:xfrm>
                <a:off x="2699792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Rechte verbindingslijn 18"/>
              <p:cNvCxnSpPr/>
              <p:nvPr/>
            </p:nvCxnSpPr>
            <p:spPr bwMode="auto">
              <a:xfrm>
                <a:off x="3491880" y="2060848"/>
                <a:ext cx="57606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Rechte verbindingslijn 19"/>
              <p:cNvCxnSpPr/>
              <p:nvPr/>
            </p:nvCxnSpPr>
            <p:spPr bwMode="auto">
              <a:xfrm flipV="1">
                <a:off x="3275856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Rechte verbindingslijn 20"/>
              <p:cNvCxnSpPr/>
              <p:nvPr/>
            </p:nvCxnSpPr>
            <p:spPr bwMode="auto">
              <a:xfrm flipV="1">
                <a:off x="3491880" y="1484784"/>
                <a:ext cx="0" cy="576064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Rechte verbindingslijn 21"/>
              <p:cNvCxnSpPr/>
              <p:nvPr/>
            </p:nvCxnSpPr>
            <p:spPr bwMode="auto">
              <a:xfrm>
                <a:off x="3275856" y="1484784"/>
                <a:ext cx="216024" cy="0"/>
              </a:xfrm>
              <a:prstGeom prst="line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" name="Afbeelding 22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6409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4" name="Afbeelding 23" descr="latexit-drag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8497" y="1875454"/>
                <a:ext cx="162831" cy="144739"/>
              </a:xfrm>
              <a:prstGeom prst="rect">
                <a:avLst/>
              </a:prstGeom>
            </p:spPr>
          </p:pic>
          <p:pic>
            <p:nvPicPr>
              <p:cNvPr id="25" name="Afbeelding 24" descr="latexit-drag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0957" y="1700808"/>
                <a:ext cx="180923" cy="144738"/>
              </a:xfrm>
              <a:prstGeom prst="rect">
                <a:avLst/>
              </a:prstGeom>
            </p:spPr>
          </p:pic>
        </p:grpSp>
        <p:cxnSp>
          <p:nvCxnSpPr>
            <p:cNvPr id="26" name="Rechte verbindingslijn 25"/>
            <p:cNvCxnSpPr/>
            <p:nvPr/>
          </p:nvCxnSpPr>
          <p:spPr bwMode="auto">
            <a:xfrm flipV="1">
              <a:off x="2699792" y="1987365"/>
              <a:ext cx="0" cy="80392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7" name="Afbeelding 2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7624" y="1508763"/>
              <a:ext cx="146616" cy="602754"/>
            </a:xfrm>
            <a:prstGeom prst="rect">
              <a:avLst/>
            </a:prstGeom>
          </p:spPr>
        </p:pic>
        <p:pic>
          <p:nvPicPr>
            <p:cNvPr id="28" name="Afbeelding 27" descr="latexit-drag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5744" y="1423757"/>
              <a:ext cx="1042604" cy="700500"/>
            </a:xfrm>
            <a:prstGeom prst="rect">
              <a:avLst/>
            </a:prstGeom>
          </p:spPr>
        </p:pic>
      </p:grpSp>
      <p:grpSp>
        <p:nvGrpSpPr>
          <p:cNvPr id="50" name="Groeperen 49"/>
          <p:cNvGrpSpPr/>
          <p:nvPr/>
        </p:nvGrpSpPr>
        <p:grpSpPr>
          <a:xfrm>
            <a:off x="1979712" y="1589422"/>
            <a:ext cx="137992" cy="565267"/>
            <a:chOff x="1979712" y="1589422"/>
            <a:chExt cx="137992" cy="565267"/>
          </a:xfrm>
        </p:grpSpPr>
        <p:cxnSp>
          <p:nvCxnSpPr>
            <p:cNvPr id="38" name="Rechte verbindingslijn 37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Rechte verbindingslijn 38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Rechte verbindingslijn 39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grpSp>
        <p:nvGrpSpPr>
          <p:cNvPr id="51" name="Groeperen 50"/>
          <p:cNvGrpSpPr/>
          <p:nvPr/>
        </p:nvGrpSpPr>
        <p:grpSpPr>
          <a:xfrm>
            <a:off x="4966052" y="1575593"/>
            <a:ext cx="137992" cy="565267"/>
            <a:chOff x="1979712" y="1589422"/>
            <a:chExt cx="137992" cy="565267"/>
          </a:xfrm>
        </p:grpSpPr>
        <p:cxnSp>
          <p:nvCxnSpPr>
            <p:cNvPr id="52" name="Rechte verbindingslijn 51"/>
            <p:cNvCxnSpPr/>
            <p:nvPr/>
          </p:nvCxnSpPr>
          <p:spPr bwMode="auto">
            <a:xfrm flipV="1">
              <a:off x="1979712" y="1938340"/>
              <a:ext cx="0" cy="216349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Rechte verbindingslijn 52"/>
            <p:cNvCxnSpPr/>
            <p:nvPr/>
          </p:nvCxnSpPr>
          <p:spPr bwMode="auto">
            <a:xfrm flipV="1">
              <a:off x="2117704" y="1946813"/>
              <a:ext cx="0" cy="207876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Rechte verbindingslijn 53"/>
            <p:cNvCxnSpPr/>
            <p:nvPr/>
          </p:nvCxnSpPr>
          <p:spPr bwMode="auto">
            <a:xfrm>
              <a:off x="1979712" y="1946813"/>
              <a:ext cx="137992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5" name="Afbeelding 54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1589422"/>
              <a:ext cx="103008" cy="304343"/>
            </a:xfrm>
            <a:prstGeom prst="rect">
              <a:avLst/>
            </a:prstGeom>
          </p:spPr>
        </p:pic>
      </p:grpSp>
      <p:pic>
        <p:nvPicPr>
          <p:cNvPr id="56" name="Afbeelding 5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87" y="1763468"/>
            <a:ext cx="467313" cy="339031"/>
          </a:xfrm>
          <a:prstGeom prst="rect">
            <a:avLst/>
          </a:prstGeom>
        </p:spPr>
      </p:pic>
      <p:cxnSp>
        <p:nvCxnSpPr>
          <p:cNvPr id="57" name="Rechte verbindingslijn 56"/>
          <p:cNvCxnSpPr/>
          <p:nvPr/>
        </p:nvCxnSpPr>
        <p:spPr bwMode="auto">
          <a:xfrm>
            <a:off x="1600200" y="2140860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8" name="Rechte verbindingslijn 57"/>
          <p:cNvCxnSpPr/>
          <p:nvPr/>
        </p:nvCxnSpPr>
        <p:spPr bwMode="auto">
          <a:xfrm>
            <a:off x="211770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9" name="Rechte verbindingslijn 58"/>
          <p:cNvCxnSpPr/>
          <p:nvPr/>
        </p:nvCxnSpPr>
        <p:spPr bwMode="auto">
          <a:xfrm>
            <a:off x="4201866" y="2148556"/>
            <a:ext cx="764186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Rechte verbindingslijn 60"/>
          <p:cNvCxnSpPr/>
          <p:nvPr/>
        </p:nvCxnSpPr>
        <p:spPr bwMode="auto">
          <a:xfrm>
            <a:off x="5104044" y="2148556"/>
            <a:ext cx="367979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3" name="Groeperen 32"/>
          <p:cNvGrpSpPr/>
          <p:nvPr/>
        </p:nvGrpSpPr>
        <p:grpSpPr>
          <a:xfrm>
            <a:off x="5379475" y="1814030"/>
            <a:ext cx="603792" cy="461723"/>
            <a:chOff x="2339752" y="1556792"/>
            <a:chExt cx="1224136" cy="936104"/>
          </a:xfrm>
        </p:grpSpPr>
        <p:sp>
          <p:nvSpPr>
            <p:cNvPr id="34" name="Ovaal 33"/>
            <p:cNvSpPr/>
            <p:nvPr/>
          </p:nvSpPr>
          <p:spPr>
            <a:xfrm>
              <a:off x="2482050" y="1772816"/>
              <a:ext cx="867532" cy="648072"/>
            </a:xfrm>
            <a:prstGeom prst="ellipse">
              <a:avLst/>
            </a:prstGeom>
            <a:noFill/>
            <a:ln w="28575" cmpd="sng">
              <a:solidFill>
                <a:schemeClr val="accent4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hthoek 34"/>
            <p:cNvSpPr/>
            <p:nvPr/>
          </p:nvSpPr>
          <p:spPr>
            <a:xfrm>
              <a:off x="2339752" y="1988840"/>
              <a:ext cx="1224136" cy="504056"/>
            </a:xfrm>
            <a:prstGeom prst="rect">
              <a:avLst/>
            </a:prstGeom>
            <a:solidFill>
              <a:srgbClr val="FFFFFF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Rechte verbindingslijn met pijl 35"/>
            <p:cNvCxnSpPr/>
            <p:nvPr/>
          </p:nvCxnSpPr>
          <p:spPr bwMode="auto">
            <a:xfrm flipV="1">
              <a:off x="2915816" y="1628800"/>
              <a:ext cx="360040" cy="432048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7" name="Rechthoek 36"/>
            <p:cNvSpPr/>
            <p:nvPr/>
          </p:nvSpPr>
          <p:spPr>
            <a:xfrm>
              <a:off x="2339752" y="1556792"/>
              <a:ext cx="1224136" cy="720080"/>
            </a:xfrm>
            <a:prstGeom prst="rect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259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NV-centers can be linked together using the optical interface</a:t>
            </a:r>
            <a:endParaRPr lang="en-US" dirty="0"/>
          </a:p>
        </p:txBody>
      </p:sp>
      <p:sp>
        <p:nvSpPr>
          <p:cNvPr id="5" name="Tijdelijke aanduiding voor verticale inhoud 4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Teleportation and distant entanglement </a:t>
            </a:r>
            <a:endParaRPr lang="en-US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1"/>
          <p:cNvGrpSpPr>
            <a:grpSpLocks/>
          </p:cNvGrpSpPr>
          <p:nvPr/>
        </p:nvGrpSpPr>
        <p:grpSpPr bwMode="auto">
          <a:xfrm>
            <a:off x="1691680" y="2204864"/>
            <a:ext cx="4724400" cy="2384425"/>
            <a:chOff x="2362200" y="2531844"/>
            <a:chExt cx="4724400" cy="2384644"/>
          </a:xfrm>
        </p:grpSpPr>
        <p:pic>
          <p:nvPicPr>
            <p:cNvPr id="8" name="Picture 21" descr="tele-cartoo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52982"/>
              <a:ext cx="4419600" cy="1663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1"/>
            <p:cNvSpPr txBox="1">
              <a:spLocks noChangeArrowheads="1"/>
            </p:cNvSpPr>
            <p:nvPr/>
          </p:nvSpPr>
          <p:spPr bwMode="auto">
            <a:xfrm>
              <a:off x="2667000" y="2531844"/>
              <a:ext cx="4419600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 smtClean="0">
                  <a:solidFill>
                    <a:srgbClr val="000000"/>
                  </a:solidFill>
                  <a:latin typeface="+mn-lt"/>
                  <a:cs typeface="Calibri" charset="0"/>
                </a:rPr>
                <a:t>Unconditional </a:t>
              </a:r>
              <a:r>
                <a:rPr lang="en-US" sz="1800" b="0" dirty="0">
                  <a:solidFill>
                    <a:srgbClr val="000000"/>
                  </a:solidFill>
                  <a:latin typeface="+mn-lt"/>
                  <a:cs typeface="Calibri" charset="0"/>
                </a:rPr>
                <a:t>quantum teleportation between diamond spins over 3m</a:t>
              </a:r>
            </a:p>
          </p:txBody>
        </p:sp>
      </p:grpSp>
      <p:sp>
        <p:nvSpPr>
          <p:cNvPr id="10" name="Text Box 42"/>
          <p:cNvSpPr txBox="1">
            <a:spLocks noChangeArrowheads="1"/>
          </p:cNvSpPr>
          <p:nvPr/>
        </p:nvSpPr>
        <p:spPr bwMode="auto">
          <a:xfrm>
            <a:off x="4283968" y="4221088"/>
            <a:ext cx="31976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 eaLnBrk="1" hangingPunct="1">
              <a:spcBef>
                <a:spcPts val="0"/>
              </a:spcBef>
              <a:defRPr/>
            </a:pPr>
            <a:r>
              <a:rPr lang="en-US" sz="1400" i="1" dirty="0" err="1" smtClean="0">
                <a:solidFill>
                  <a:srgbClr val="000000"/>
                </a:solidFill>
                <a:latin typeface="+mn-lt"/>
                <a:cs typeface="Calibri"/>
              </a:rPr>
              <a:t>Bernien</a:t>
            </a:r>
            <a:r>
              <a:rPr lang="en-US" sz="1400" i="1" dirty="0" smtClean="0">
                <a:solidFill>
                  <a:srgbClr val="000000"/>
                </a:solidFill>
                <a:latin typeface="+mn-lt"/>
                <a:cs typeface="Calibri"/>
              </a:rPr>
              <a:t> et al. </a:t>
            </a: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Nature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497, 86 (2013);</a:t>
            </a:r>
          </a:p>
          <a:p>
            <a:pPr algn="l" eaLnBrk="1" hangingPunct="1">
              <a:spcBef>
                <a:spcPts val="0"/>
              </a:spcBef>
              <a:defRPr/>
            </a:pPr>
            <a:r>
              <a:rPr lang="en-US" sz="1400" b="0" i="1" dirty="0" smtClean="0">
                <a:solidFill>
                  <a:srgbClr val="000000"/>
                </a:solidFill>
                <a:latin typeface="+mn-lt"/>
                <a:cs typeface="Calibri"/>
              </a:rPr>
              <a:t>Pfaff et al. Science </a:t>
            </a:r>
            <a:r>
              <a:rPr lang="en-US" sz="1400" b="0" i="1" dirty="0">
                <a:solidFill>
                  <a:srgbClr val="000000"/>
                </a:solidFill>
                <a:latin typeface="+mn-lt"/>
                <a:cs typeface="Calibri"/>
              </a:rPr>
              <a:t>345, 532 (2014)</a:t>
            </a:r>
          </a:p>
        </p:txBody>
      </p:sp>
    </p:spTree>
    <p:extLst>
      <p:ext uri="{BB962C8B-B14F-4D97-AF65-F5344CB8AC3E}">
        <p14:creationId xmlns:p14="http://schemas.microsoft.com/office/powerpoint/2010/main" val="221182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Coherence times 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Ramsey and Spin Echo </a:t>
            </a:r>
            <a:endParaRPr lang="en-US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Source: De Lange et al. </a:t>
            </a:r>
            <a:r>
              <a:rPr lang="en-US" dirty="0"/>
              <a:t>Science (2010) DOI: 10.1126/science.</a:t>
            </a:r>
            <a:r>
              <a:rPr lang="en-US" dirty="0" smtClean="0"/>
              <a:t>1192739 </a:t>
            </a:r>
            <a:endParaRPr lang="en-US" dirty="0"/>
          </a:p>
        </p:txBody>
      </p:sp>
      <p:pic>
        <p:nvPicPr>
          <p:cNvPr id="6" name="Afbeelding 5" descr="electron_T2sta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50" y="1461297"/>
            <a:ext cx="3309341" cy="2607358"/>
          </a:xfrm>
          <a:prstGeom prst="rect">
            <a:avLst/>
          </a:prstGeom>
        </p:spPr>
      </p:pic>
      <p:pic>
        <p:nvPicPr>
          <p:cNvPr id="7" name="Afbeelding 6" descr="spin_ech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341" y="1461297"/>
            <a:ext cx="3342241" cy="2639513"/>
          </a:xfrm>
          <a:prstGeom prst="rect">
            <a:avLst/>
          </a:prstGeom>
        </p:spPr>
      </p:pic>
      <p:pic>
        <p:nvPicPr>
          <p:cNvPr id="16" name="Afbeelding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155872"/>
            <a:ext cx="2954418" cy="300285"/>
          </a:xfrm>
          <a:prstGeom prst="rect">
            <a:avLst/>
          </a:prstGeom>
        </p:spPr>
      </p:pic>
      <p:pic>
        <p:nvPicPr>
          <p:cNvPr id="17" name="Afbeelding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4072040"/>
            <a:ext cx="2925358" cy="34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7575" y="77180"/>
            <a:ext cx="7902897" cy="760040"/>
          </a:xfrm>
        </p:spPr>
        <p:txBody>
          <a:bodyPr/>
          <a:lstStyle/>
          <a:p>
            <a:r>
              <a:rPr lang="en-US" dirty="0" smtClean="0"/>
              <a:t>By repeatedly flipping the electron spin with careful timing we can control the carbon spin</a:t>
            </a:r>
            <a:endParaRPr lang="en-US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5" name="Groeperen 24"/>
          <p:cNvGrpSpPr/>
          <p:nvPr/>
        </p:nvGrpSpPr>
        <p:grpSpPr>
          <a:xfrm>
            <a:off x="2699792" y="1484784"/>
            <a:ext cx="1368152" cy="576064"/>
            <a:chOff x="2699792" y="1484784"/>
            <a:chExt cx="1368152" cy="576064"/>
          </a:xfrm>
        </p:grpSpPr>
        <p:cxnSp>
          <p:nvCxnSpPr>
            <p:cNvPr id="8" name="Rechte verbindingslijn 7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Rechte verbindingslijn 8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echte verbindingslijn 13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echte verbindingslijn 14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Rechte verbindingslijn 17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2" name="Afbeelding 2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23" name="Afbeelding 2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24" name="Afbeelding 2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grpSp>
        <p:nvGrpSpPr>
          <p:cNvPr id="26" name="Groeperen 25"/>
          <p:cNvGrpSpPr/>
          <p:nvPr/>
        </p:nvGrpSpPr>
        <p:grpSpPr>
          <a:xfrm>
            <a:off x="1331640" y="1484784"/>
            <a:ext cx="1368152" cy="576064"/>
            <a:chOff x="2699792" y="1484784"/>
            <a:chExt cx="1368152" cy="576064"/>
          </a:xfrm>
        </p:grpSpPr>
        <p:cxnSp>
          <p:nvCxnSpPr>
            <p:cNvPr id="27" name="Rechte verbindingslijn 26"/>
            <p:cNvCxnSpPr/>
            <p:nvPr/>
          </p:nvCxnSpPr>
          <p:spPr bwMode="auto">
            <a:xfrm>
              <a:off x="2699792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Rechte verbindingslijn 27"/>
            <p:cNvCxnSpPr/>
            <p:nvPr/>
          </p:nvCxnSpPr>
          <p:spPr bwMode="auto">
            <a:xfrm>
              <a:off x="3491880" y="2060848"/>
              <a:ext cx="57606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Rechte verbindingslijn 28"/>
            <p:cNvCxnSpPr/>
            <p:nvPr/>
          </p:nvCxnSpPr>
          <p:spPr bwMode="auto">
            <a:xfrm flipV="1">
              <a:off x="3275856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Rechte verbindingslijn 29"/>
            <p:cNvCxnSpPr/>
            <p:nvPr/>
          </p:nvCxnSpPr>
          <p:spPr bwMode="auto">
            <a:xfrm flipV="1">
              <a:off x="3491880" y="1484784"/>
              <a:ext cx="0" cy="576064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Rechte verbindingslijn 30"/>
            <p:cNvCxnSpPr/>
            <p:nvPr/>
          </p:nvCxnSpPr>
          <p:spPr bwMode="auto">
            <a:xfrm>
              <a:off x="3275856" y="1484784"/>
              <a:ext cx="216024" cy="0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" name="Afbeelding 31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6409" y="1875454"/>
              <a:ext cx="162831" cy="144739"/>
            </a:xfrm>
            <a:prstGeom prst="rect">
              <a:avLst/>
            </a:prstGeom>
          </p:spPr>
        </p:pic>
        <p:pic>
          <p:nvPicPr>
            <p:cNvPr id="33" name="Afbeelding 32" descr="latexit-drag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497" y="1875454"/>
              <a:ext cx="162831" cy="144739"/>
            </a:xfrm>
            <a:prstGeom prst="rect">
              <a:avLst/>
            </a:prstGeom>
          </p:spPr>
        </p:pic>
        <p:pic>
          <p:nvPicPr>
            <p:cNvPr id="34" name="Afbeelding 33" descr="latexit-drag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0957" y="1700808"/>
              <a:ext cx="180923" cy="144738"/>
            </a:xfrm>
            <a:prstGeom prst="rect">
              <a:avLst/>
            </a:prstGeom>
          </p:spPr>
        </p:pic>
      </p:grpSp>
      <p:cxnSp>
        <p:nvCxnSpPr>
          <p:cNvPr id="35" name="Rechte verbindingslijn 34"/>
          <p:cNvCxnSpPr/>
          <p:nvPr/>
        </p:nvCxnSpPr>
        <p:spPr bwMode="auto">
          <a:xfrm flipV="1">
            <a:off x="2699792" y="1987365"/>
            <a:ext cx="0" cy="80392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0" name="Afbeelding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508763"/>
            <a:ext cx="146616" cy="602754"/>
          </a:xfrm>
          <a:prstGeom prst="rect">
            <a:avLst/>
          </a:prstGeom>
        </p:spPr>
      </p:pic>
      <p:pic>
        <p:nvPicPr>
          <p:cNvPr id="41" name="Afbeelding 40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5744" y="1423757"/>
            <a:ext cx="1042604" cy="700500"/>
          </a:xfrm>
          <a:prstGeom prst="rect">
            <a:avLst/>
          </a:prstGeom>
        </p:spPr>
      </p:pic>
      <p:grpSp>
        <p:nvGrpSpPr>
          <p:cNvPr id="68" name="Groeperen 67"/>
          <p:cNvGrpSpPr/>
          <p:nvPr/>
        </p:nvGrpSpPr>
        <p:grpSpPr>
          <a:xfrm>
            <a:off x="6084168" y="1330110"/>
            <a:ext cx="891332" cy="807291"/>
            <a:chOff x="4792913" y="1304226"/>
            <a:chExt cx="2066733" cy="1871868"/>
          </a:xfrm>
        </p:grpSpPr>
        <p:pic>
          <p:nvPicPr>
            <p:cNvPr id="42" name="Afbeelding 41" descr="OrangeSpi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00000">
              <a:off x="5871605" y="2489305"/>
              <a:ext cx="682550" cy="682549"/>
            </a:xfrm>
            <a:prstGeom prst="rect">
              <a:avLst/>
            </a:prstGeom>
          </p:spPr>
        </p:pic>
        <p:pic>
          <p:nvPicPr>
            <p:cNvPr id="51" name="Afbeelding 50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4792913" y="2297414"/>
              <a:ext cx="544367" cy="544365"/>
            </a:xfrm>
            <a:prstGeom prst="rect">
              <a:avLst/>
            </a:prstGeom>
          </p:spPr>
        </p:pic>
        <p:pic>
          <p:nvPicPr>
            <p:cNvPr id="52" name="Afbeelding 5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530" y="2188632"/>
              <a:ext cx="397204" cy="213134"/>
            </a:xfrm>
            <a:prstGeom prst="rect">
              <a:avLst/>
            </a:prstGeom>
          </p:spPr>
        </p:pic>
        <p:pic>
          <p:nvPicPr>
            <p:cNvPr id="53" name="Afbeelding 5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1409" y="2056849"/>
              <a:ext cx="213134" cy="251886"/>
            </a:xfrm>
            <a:prstGeom prst="rect">
              <a:avLst/>
            </a:prstGeom>
          </p:spPr>
        </p:pic>
        <p:pic>
          <p:nvPicPr>
            <p:cNvPr id="54" name="Afbeelding 5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2658" y="2671424"/>
              <a:ext cx="251885" cy="261573"/>
            </a:xfrm>
            <a:prstGeom prst="rect">
              <a:avLst/>
            </a:prstGeom>
          </p:spPr>
        </p:pic>
        <p:grpSp>
          <p:nvGrpSpPr>
            <p:cNvPr id="55" name="Groeperen 54"/>
            <p:cNvGrpSpPr/>
            <p:nvPr/>
          </p:nvGrpSpPr>
          <p:grpSpPr>
            <a:xfrm>
              <a:off x="5808459" y="1304226"/>
              <a:ext cx="1051187" cy="1871868"/>
              <a:chOff x="5952842" y="2852936"/>
              <a:chExt cx="620864" cy="1105583"/>
            </a:xfrm>
          </p:grpSpPr>
          <p:cxnSp>
            <p:nvCxnSpPr>
              <p:cNvPr id="56" name="Rechte verbindingslijn 55"/>
              <p:cNvCxnSpPr/>
              <p:nvPr/>
            </p:nvCxnSpPr>
            <p:spPr bwMode="auto">
              <a:xfrm flipV="1">
                <a:off x="6158215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Rechte verbindingslijn 56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Rechte verbindingslijn 57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Rechte verbindingslijn 58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Rechte verbindingslijn 59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1" name="Afbeelding 60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4"/>
                <a:ext cx="403135" cy="403135"/>
              </a:xfrm>
              <a:prstGeom prst="rect">
                <a:avLst/>
              </a:prstGeom>
            </p:spPr>
          </p:pic>
        </p:grpSp>
        <p:sp>
          <p:nvSpPr>
            <p:cNvPr id="65" name="Ovaal 64"/>
            <p:cNvSpPr/>
            <p:nvPr/>
          </p:nvSpPr>
          <p:spPr bwMode="auto">
            <a:xfrm>
              <a:off x="5940152" y="2459032"/>
              <a:ext cx="447777" cy="177880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67" name="Groeperen 66"/>
          <p:cNvGrpSpPr/>
          <p:nvPr/>
        </p:nvGrpSpPr>
        <p:grpSpPr>
          <a:xfrm>
            <a:off x="7468657" y="1330110"/>
            <a:ext cx="810469" cy="807291"/>
            <a:chOff x="5164726" y="3717371"/>
            <a:chExt cx="1879238" cy="1871869"/>
          </a:xfrm>
        </p:grpSpPr>
        <p:grpSp>
          <p:nvGrpSpPr>
            <p:cNvPr id="43" name="Groeperen 42"/>
            <p:cNvGrpSpPr/>
            <p:nvPr/>
          </p:nvGrpSpPr>
          <p:grpSpPr>
            <a:xfrm>
              <a:off x="5992777" y="3717371"/>
              <a:ext cx="1051187" cy="1871869"/>
              <a:chOff x="5952842" y="2852936"/>
              <a:chExt cx="620864" cy="1105584"/>
            </a:xfrm>
          </p:grpSpPr>
          <p:cxnSp>
            <p:nvCxnSpPr>
              <p:cNvPr id="44" name="Rechte verbindingslijn 43"/>
              <p:cNvCxnSpPr/>
              <p:nvPr/>
            </p:nvCxnSpPr>
            <p:spPr bwMode="auto">
              <a:xfrm flipV="1">
                <a:off x="6154410" y="3132651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Rechte verbindingslijn 44"/>
              <p:cNvCxnSpPr/>
              <p:nvPr/>
            </p:nvCxnSpPr>
            <p:spPr bwMode="auto">
              <a:xfrm flipV="1">
                <a:off x="6147166" y="2852936"/>
                <a:ext cx="426539" cy="956174"/>
              </a:xfrm>
              <a:prstGeom prst="line">
                <a:avLst/>
              </a:prstGeom>
              <a:solidFill>
                <a:schemeClr val="accent1"/>
              </a:solidFill>
              <a:ln w="57150" cap="flat" cmpd="sng" algn="ctr">
                <a:solidFill>
                  <a:srgbClr val="FF66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Rechte verbindingslijn 45"/>
              <p:cNvCxnSpPr/>
              <p:nvPr/>
            </p:nvCxnSpPr>
            <p:spPr bwMode="auto">
              <a:xfrm flipH="1">
                <a:off x="6147166" y="3535096"/>
                <a:ext cx="426540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Rechte verbindingslijn 46"/>
              <p:cNvCxnSpPr/>
              <p:nvPr/>
            </p:nvCxnSpPr>
            <p:spPr bwMode="auto">
              <a:xfrm flipH="1">
                <a:off x="6154410" y="2858637"/>
                <a:ext cx="406423" cy="27401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Rechte verbindingslijn 47"/>
              <p:cNvCxnSpPr/>
              <p:nvPr/>
            </p:nvCxnSpPr>
            <p:spPr bwMode="auto">
              <a:xfrm flipV="1">
                <a:off x="6560833" y="2878926"/>
                <a:ext cx="0" cy="676459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9" name="Afbeelding 48" descr="OrangeSpin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52842" y="3555385"/>
                <a:ext cx="403135" cy="403135"/>
              </a:xfrm>
              <a:prstGeom prst="rect">
                <a:avLst/>
              </a:prstGeom>
            </p:spPr>
          </p:pic>
        </p:grpSp>
        <p:pic>
          <p:nvPicPr>
            <p:cNvPr id="50" name="Afbeelding 49" descr="PurpleSpin.ai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5164726" y="4600658"/>
              <a:ext cx="544367" cy="544364"/>
            </a:xfrm>
            <a:prstGeom prst="rect">
              <a:avLst/>
            </a:prstGeom>
          </p:spPr>
        </p:pic>
        <p:pic>
          <p:nvPicPr>
            <p:cNvPr id="62" name="Afbeelding 6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6509" y="4460631"/>
              <a:ext cx="213134" cy="251886"/>
            </a:xfrm>
            <a:prstGeom prst="rect">
              <a:avLst/>
            </a:prstGeom>
          </p:spPr>
        </p:pic>
        <p:pic>
          <p:nvPicPr>
            <p:cNvPr id="63" name="Afbeelding 6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0284" y="5013176"/>
              <a:ext cx="251885" cy="261573"/>
            </a:xfrm>
            <a:prstGeom prst="rect">
              <a:avLst/>
            </a:prstGeom>
          </p:spPr>
        </p:pic>
        <p:pic>
          <p:nvPicPr>
            <p:cNvPr id="64" name="Afbeelding 6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4423" y="4605950"/>
              <a:ext cx="397204" cy="213134"/>
            </a:xfrm>
            <a:prstGeom prst="rect">
              <a:avLst/>
            </a:prstGeom>
          </p:spPr>
        </p:pic>
        <p:sp>
          <p:nvSpPr>
            <p:cNvPr id="66" name="Ovaal 65"/>
            <p:cNvSpPr/>
            <p:nvPr/>
          </p:nvSpPr>
          <p:spPr bwMode="auto">
            <a:xfrm rot="1800000">
              <a:off x="6096624" y="4993668"/>
              <a:ext cx="722294" cy="269265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 err="1" smtClean="0">
                <a:solidFill>
                  <a:srgbClr val="FFFFFF"/>
                </a:solidFill>
                <a:latin typeface="Arial" charset="0"/>
                <a:ea typeface="ＭＳ Ｐゴシック" pitchFamily="1" charset="-128"/>
              </a:endParaRPr>
            </a:p>
          </p:txBody>
        </p:sp>
      </p:grpSp>
      <p:pic>
        <p:nvPicPr>
          <p:cNvPr id="69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1" b="31269"/>
          <a:stretch/>
        </p:blipFill>
        <p:spPr bwMode="auto">
          <a:xfrm>
            <a:off x="1512452" y="4365104"/>
            <a:ext cx="134861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8699"/>
          <a:stretch/>
        </p:blipFill>
        <p:spPr bwMode="auto">
          <a:xfrm>
            <a:off x="3698497" y="4653136"/>
            <a:ext cx="1764196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D:\jcramer3\Desktop\Werkbespreking\nonresonant_axes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1269"/>
          <a:stretch/>
        </p:blipFill>
        <p:spPr bwMode="auto">
          <a:xfrm>
            <a:off x="1625356" y="2724250"/>
            <a:ext cx="1424101" cy="17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3" descr="D:\jcramer3\Desktop\Werkbespreking\resonant_axes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9" b="38699"/>
          <a:stretch/>
        </p:blipFill>
        <p:spPr bwMode="auto">
          <a:xfrm>
            <a:off x="3491880" y="2880920"/>
            <a:ext cx="1708500" cy="131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3491880" y="2389707"/>
            <a:ext cx="2574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/>
              <a:t>p</a:t>
            </a:r>
            <a:r>
              <a:rPr lang="en-US" sz="1400" dirty="0" smtClean="0"/>
              <a:t>recisely on resonance 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205808" y="2410425"/>
            <a:ext cx="1575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not on resonance </a:t>
            </a:r>
          </a:p>
        </p:txBody>
      </p:sp>
      <p:pic>
        <p:nvPicPr>
          <p:cNvPr id="74" name="Afbeelding 73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049" y="2491944"/>
            <a:ext cx="162831" cy="144739"/>
          </a:xfrm>
          <a:prstGeom prst="rect">
            <a:avLst/>
          </a:prstGeom>
        </p:spPr>
      </p:pic>
      <p:pic>
        <p:nvPicPr>
          <p:cNvPr id="75" name="Afbeelding 74" descr="latexit-dra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3" y="2492068"/>
            <a:ext cx="162831" cy="14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13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499596" y="1268760"/>
            <a:ext cx="4103003" cy="4614863"/>
            <a:chOff x="4343400" y="1066800"/>
            <a:chExt cx="4810125" cy="541020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13" name="AutoShape 10"/>
            <p:cNvSpPr>
              <a:spLocks noChangeArrowheads="1"/>
            </p:cNvSpPr>
            <p:nvPr/>
          </p:nvSpPr>
          <p:spPr bwMode="auto">
            <a:xfrm>
              <a:off x="4343400" y="1066800"/>
              <a:ext cx="4800600" cy="5410200"/>
            </a:xfrm>
            <a:prstGeom prst="roundRect">
              <a:avLst>
                <a:gd name="adj" fmla="val 16667"/>
              </a:avLst>
            </a:prstGeom>
            <a:grpFill/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solidFill>
                  <a:schemeClr val="accent4"/>
                </a:solidFill>
                <a:latin typeface="Times New Roman" charset="0"/>
                <a:cs typeface="+mn-cs"/>
              </a:endParaRPr>
            </a:p>
          </p:txBody>
        </p:sp>
        <p:grpSp>
          <p:nvGrpSpPr>
            <p:cNvPr id="17417" name="Group 2"/>
            <p:cNvGrpSpPr>
              <a:grpSpLocks/>
            </p:cNvGrpSpPr>
            <p:nvPr/>
          </p:nvGrpSpPr>
          <p:grpSpPr bwMode="auto">
            <a:xfrm>
              <a:off x="4419600" y="1143000"/>
              <a:ext cx="4733925" cy="4905483"/>
              <a:chOff x="4419600" y="969961"/>
              <a:chExt cx="4734452" cy="4906077"/>
            </a:xfrm>
            <a:grpFill/>
          </p:grpSpPr>
          <p:grpSp>
            <p:nvGrpSpPr>
              <p:cNvPr id="17418" name="Group 3"/>
              <p:cNvGrpSpPr>
                <a:grpSpLocks/>
              </p:cNvGrpSpPr>
              <p:nvPr/>
            </p:nvGrpSpPr>
            <p:grpSpPr bwMode="auto">
              <a:xfrm>
                <a:off x="4419600" y="2221622"/>
                <a:ext cx="4734452" cy="3654416"/>
                <a:chOff x="3816055" y="4156931"/>
                <a:chExt cx="5039252" cy="3890546"/>
              </a:xfrm>
              <a:grpFill/>
            </p:grpSpPr>
            <p:sp>
              <p:nvSpPr>
                <p:cNvPr id="17420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4959055" y="7394370"/>
                  <a:ext cx="3581400" cy="653107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xtLst/>
              </p:spPr>
              <p:txBody>
                <a:bodyPr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Nickerson, Li, Benjamin,</a:t>
                  </a:r>
                </a:p>
                <a:p>
                  <a:pPr algn="r"/>
                  <a:r>
                    <a:rPr lang="en-US" sz="1400" b="0" i="1" dirty="0">
                      <a:solidFill>
                        <a:srgbClr val="000000"/>
                      </a:solidFill>
                      <a:latin typeface="Calibri" charset="0"/>
                      <a:cs typeface="Calibri" charset="0"/>
                    </a:rPr>
                    <a:t>Nature Communication 2013</a:t>
                  </a:r>
                </a:p>
              </p:txBody>
            </p:sp>
            <p:pic>
              <p:nvPicPr>
                <p:cNvPr id="17421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46907"/>
                <a:stretch>
                  <a:fillRect/>
                </a:stretch>
              </p:blipFill>
              <p:spPr bwMode="auto">
                <a:xfrm>
                  <a:off x="3816055" y="4156931"/>
                  <a:ext cx="5039252" cy="3048675"/>
                </a:xfrm>
                <a:prstGeom prst="rect">
                  <a:avLst/>
                </a:prstGeom>
                <a:grp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xtLst/>
              </p:spPr>
            </p:pic>
          </p:grpSp>
          <p:sp>
            <p:nvSpPr>
              <p:cNvPr id="17419" name="TextBox 1"/>
              <p:cNvSpPr txBox="1">
                <a:spLocks noChangeArrowheads="1"/>
              </p:cNvSpPr>
              <p:nvPr/>
            </p:nvSpPr>
            <p:spPr bwMode="auto">
              <a:xfrm>
                <a:off x="4673155" y="969961"/>
                <a:ext cx="4240376" cy="4330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sz="1800" b="0" dirty="0">
                    <a:solidFill>
                      <a:srgbClr val="000000"/>
                    </a:solidFill>
                    <a:latin typeface="+mn-lt"/>
                    <a:cs typeface="Calibri" charset="0"/>
                  </a:rPr>
                  <a:t>Surface code quantum computing</a:t>
                </a:r>
              </a:p>
            </p:txBody>
          </p:sp>
        </p:grpSp>
      </p:grpSp>
      <p:grpSp>
        <p:nvGrpSpPr>
          <p:cNvPr id="6" name="Groeperen 5"/>
          <p:cNvGrpSpPr/>
          <p:nvPr/>
        </p:nvGrpSpPr>
        <p:grpSpPr>
          <a:xfrm>
            <a:off x="906061" y="1268760"/>
            <a:ext cx="3323241" cy="4614863"/>
            <a:chOff x="295024" y="1066800"/>
            <a:chExt cx="3895976" cy="5410200"/>
          </a:xfrm>
        </p:grpSpPr>
        <p:sp>
          <p:nvSpPr>
            <p:cNvPr id="12" name="AutoShape 10"/>
            <p:cNvSpPr>
              <a:spLocks noChangeArrowheads="1"/>
            </p:cNvSpPr>
            <p:nvPr/>
          </p:nvSpPr>
          <p:spPr bwMode="auto">
            <a:xfrm>
              <a:off x="304800" y="1066800"/>
              <a:ext cx="3886200" cy="5410200"/>
            </a:xfrm>
            <a:prstGeom prst="roundRect">
              <a:avLst>
                <a:gd name="adj" fmla="val 16667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algn="ctr">
                <a:defRPr/>
              </a:pPr>
              <a:endParaRPr lang="en-US" sz="2000">
                <a:latin typeface="Times New Roman" charset="0"/>
                <a:cs typeface="+mn-cs"/>
              </a:endParaRPr>
            </a:p>
          </p:txBody>
        </p:sp>
        <p:sp>
          <p:nvSpPr>
            <p:cNvPr id="17412" name="TextBox 1"/>
            <p:cNvSpPr txBox="1">
              <a:spLocks noChangeArrowheads="1"/>
            </p:cNvSpPr>
            <p:nvPr/>
          </p:nvSpPr>
          <p:spPr bwMode="auto">
            <a:xfrm>
              <a:off x="852600" y="1143000"/>
              <a:ext cx="2369912" cy="432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0" dirty="0">
                  <a:latin typeface="+mn-lt"/>
                  <a:cs typeface="Calibri" charset="0"/>
                </a:rPr>
                <a:t>Quantum Internet</a:t>
              </a:r>
            </a:p>
          </p:txBody>
        </p:sp>
        <p:sp>
          <p:nvSpPr>
            <p:cNvPr id="10" name="TextBox 1"/>
            <p:cNvSpPr txBox="1">
              <a:spLocks noChangeArrowheads="1"/>
            </p:cNvSpPr>
            <p:nvPr/>
          </p:nvSpPr>
          <p:spPr bwMode="auto">
            <a:xfrm>
              <a:off x="295024" y="5151438"/>
              <a:ext cx="3539038" cy="865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 smtClean="0">
                  <a:solidFill>
                    <a:srgbClr val="000000"/>
                  </a:solidFill>
                  <a:latin typeface="+mn-lt"/>
                  <a:cs typeface="Calibri"/>
                </a:rPr>
                <a:t>Secure quantum communication</a:t>
              </a:r>
              <a:endParaRPr lang="en-US" sz="1400" b="0" dirty="0">
                <a:solidFill>
                  <a:srgbClr val="000000"/>
                </a:solidFill>
                <a:latin typeface="+mn-lt"/>
                <a:cs typeface="Calibri"/>
              </a:endParaRPr>
            </a:p>
            <a:p>
              <a:pPr marL="285750" indent="-285750">
                <a:buFont typeface="Arial"/>
                <a:buChar char="•"/>
                <a:defRPr/>
              </a:pPr>
              <a:r>
                <a:rPr lang="en-US" sz="1400" b="0" dirty="0">
                  <a:solidFill>
                    <a:srgbClr val="000000"/>
                  </a:solidFill>
                  <a:latin typeface="+mn-lt"/>
                  <a:cs typeface="Calibri"/>
                </a:rPr>
                <a:t>Quantum cloud computing</a:t>
              </a:r>
            </a:p>
            <a:p>
              <a:pPr>
                <a:defRPr/>
              </a:pPr>
              <a:endParaRPr lang="en-US" sz="1400" b="0" dirty="0" smtClean="0">
                <a:solidFill>
                  <a:srgbClr val="000000"/>
                </a:solidFill>
                <a:latin typeface="+mn-lt"/>
                <a:cs typeface="Calibri"/>
              </a:endParaRPr>
            </a:p>
          </p:txBody>
        </p:sp>
        <p:pic>
          <p:nvPicPr>
            <p:cNvPr id="17414" name="Picture 1" descr="R_Hanson_cover_2 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77"/>
            <a:stretch>
              <a:fillRect/>
            </a:stretch>
          </p:blipFill>
          <p:spPr bwMode="auto">
            <a:xfrm>
              <a:off x="612775" y="1587500"/>
              <a:ext cx="3044825" cy="3517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1"/>
            <p:cNvSpPr txBox="1">
              <a:spLocks noChangeArrowheads="1"/>
            </p:cNvSpPr>
            <p:nvPr/>
          </p:nvSpPr>
          <p:spPr bwMode="auto">
            <a:xfrm>
              <a:off x="1583864" y="5681663"/>
              <a:ext cx="198212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0" i="1" dirty="0" err="1">
                  <a:solidFill>
                    <a:srgbClr val="000000"/>
                  </a:solidFill>
                  <a:latin typeface="Calibri" charset="0"/>
                  <a:cs typeface="Calibri" charset="0"/>
                </a:rPr>
                <a:t>Barz</a:t>
              </a:r>
              <a:r>
                <a:rPr lang="en-US" sz="1400" b="0" i="1" dirty="0">
                  <a:solidFill>
                    <a:srgbClr val="000000"/>
                  </a:solidFill>
                  <a:latin typeface="Calibri" charset="0"/>
                  <a:cs typeface="Calibri" charset="0"/>
                </a:rPr>
                <a:t> et al., Science 2012</a:t>
              </a:r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917575" y="77180"/>
            <a:ext cx="8046913" cy="760040"/>
          </a:xfrm>
        </p:spPr>
        <p:txBody>
          <a:bodyPr/>
          <a:lstStyle/>
          <a:p>
            <a:r>
              <a:rPr lang="en-US" dirty="0" smtClean="0"/>
              <a:t>The unique combination of local spin control and an optical interface allows a node based design  </a:t>
            </a:r>
            <a:endParaRPr lang="en-US" dirty="0"/>
          </a:p>
        </p:txBody>
      </p:sp>
      <p:sp>
        <p:nvSpPr>
          <p:cNvPr id="4" name="Tijdelijke aanduiding voor verticale inhoud 3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</a:rPr>
              <a:t>Long-term motivation</a:t>
            </a:r>
            <a:endParaRPr lang="en-US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2765"/>
      </p:ext>
    </p:extLst>
  </p:cSld>
  <p:clrMapOvr>
    <a:masterClrMapping/>
  </p:clrMapOvr>
  <p:transition xmlns:p14="http://schemas.microsoft.com/office/powerpoint/2010/main" advTm="4220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Motivation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Quantum Computer promises an exponential speedup over conventional computers</a:t>
            </a:r>
            <a:endParaRPr lang="en-US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Figure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/>
              <a:t>T</a:t>
            </a:r>
            <a:r>
              <a:rPr lang="nl-NL" dirty="0" smtClean="0"/>
              <a:t>he </a:t>
            </a:r>
            <a:r>
              <a:rPr lang="nl-NL" dirty="0"/>
              <a:t>E</a:t>
            </a:r>
            <a:r>
              <a:rPr lang="nl-NL" dirty="0" smtClean="0"/>
              <a:t>conomist: Quantum Computing feb 25th 2012</a:t>
            </a:r>
            <a:endParaRPr lang="nl-NL" dirty="0"/>
          </a:p>
        </p:txBody>
      </p:sp>
      <p:sp>
        <p:nvSpPr>
          <p:cNvPr id="10" name="Tijdelijke aanduiding voor verticale inhoud 9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Quantum Computer</a:t>
            </a:r>
            <a:endParaRPr lang="nl-NL" dirty="0"/>
          </a:p>
        </p:txBody>
      </p:sp>
      <p:pic>
        <p:nvPicPr>
          <p:cNvPr id="5" name="Afbeelding 4" descr="Quantum_computer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29" b="92571" l="5418" r="89842">
                        <a14:foregroundMark x1="76749" y1="22857" x2="76749" y2="22857"/>
                        <a14:foregroundMark x1="31377" y1="92857" x2="31377" y2="92857"/>
                        <a14:foregroundMark x1="23251" y1="71429" x2="23251" y2="71429"/>
                        <a14:foregroundMark x1="23025" y1="73714" x2="23025" y2="73714"/>
                        <a14:foregroundMark x1="23025" y1="77143" x2="23025" y2="77143"/>
                        <a14:foregroundMark x1="5418" y1="92000" x2="5418" y2="9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980728"/>
            <a:ext cx="5626100" cy="4445000"/>
          </a:xfrm>
          <a:prstGeom prst="rect">
            <a:avLst/>
          </a:prstGeom>
        </p:spPr>
      </p:pic>
      <p:pic>
        <p:nvPicPr>
          <p:cNvPr id="8" name="Afbeelding 7" descr="20120225_STD001_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295400"/>
            <a:ext cx="7556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7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Quantum error </a:t>
            </a:r>
            <a:r>
              <a:rPr lang="en-US" dirty="0"/>
              <a:t>c</a:t>
            </a:r>
            <a:r>
              <a:rPr lang="en-US" noProof="0" dirty="0" err="1" smtClean="0"/>
              <a:t>orrection</a:t>
            </a:r>
            <a:r>
              <a:rPr lang="en-US" noProof="0" dirty="0" smtClean="0"/>
              <a:t> is essential in building a scalable quantum computer </a:t>
            </a:r>
            <a:endParaRPr lang="en-US" noProof="0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3" name="Groeperen 42"/>
          <p:cNvGrpSpPr/>
          <p:nvPr/>
        </p:nvGrpSpPr>
        <p:grpSpPr>
          <a:xfrm>
            <a:off x="683568" y="1556792"/>
            <a:ext cx="4176464" cy="2160240"/>
            <a:chOff x="683568" y="1268760"/>
            <a:chExt cx="4176464" cy="2592288"/>
          </a:xfrm>
        </p:grpSpPr>
        <p:sp>
          <p:nvSpPr>
            <p:cNvPr id="41" name="Afgeronde rechthoek 40"/>
            <p:cNvSpPr/>
            <p:nvPr/>
          </p:nvSpPr>
          <p:spPr>
            <a:xfrm>
              <a:off x="683568" y="1268760"/>
              <a:ext cx="417646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Classical Error Correction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0" name="Tekstvak 39"/>
            <p:cNvSpPr txBox="1"/>
            <p:nvPr/>
          </p:nvSpPr>
          <p:spPr>
            <a:xfrm>
              <a:off x="3635896" y="1801222"/>
              <a:ext cx="1223969" cy="1367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11</a:t>
              </a:r>
              <a:r>
                <a:rPr lang="en-US" sz="1400" dirty="0" smtClean="0">
                  <a:solidFill>
                    <a:srgbClr val="FF0000"/>
                  </a:solidFill>
                </a:rPr>
                <a:t>0</a:t>
              </a:r>
              <a:endParaRPr lang="en-US" sz="1400" dirty="0" smtClean="0"/>
            </a:p>
            <a:p>
              <a:pPr>
                <a:lnSpc>
                  <a:spcPct val="150000"/>
                </a:lnSpc>
              </a:pPr>
              <a:r>
                <a:rPr lang="en-US" sz="1400" dirty="0" smtClean="0"/>
                <a:t>1</a:t>
              </a: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890972" y="1844824"/>
              <a:ext cx="2888940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Copy the bit 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Measure all bits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 smtClean="0"/>
                <a:t>Majority vote recovers original </a:t>
              </a:r>
              <a:endParaRPr lang="en-US" sz="16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48064" y="1556792"/>
            <a:ext cx="3600400" cy="2160240"/>
            <a:chOff x="683568" y="1268760"/>
            <a:chExt cx="3456384" cy="2592288"/>
          </a:xfrm>
        </p:grpSpPr>
        <p:sp>
          <p:nvSpPr>
            <p:cNvPr id="12" name="Afgeronde rechthoek 11"/>
            <p:cNvSpPr/>
            <p:nvPr/>
          </p:nvSpPr>
          <p:spPr>
            <a:xfrm>
              <a:off x="683568" y="1268760"/>
              <a:ext cx="3456384" cy="2592288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 smtClean="0">
                  <a:solidFill>
                    <a:schemeClr val="tx1"/>
                  </a:solidFill>
                </a:rPr>
                <a:t>Quantum Error Correction ? 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hoek 13"/>
            <p:cNvSpPr/>
            <p:nvPr/>
          </p:nvSpPr>
          <p:spPr>
            <a:xfrm>
              <a:off x="890972" y="1844824"/>
              <a:ext cx="3104964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Copy the </a:t>
              </a:r>
              <a:r>
                <a:rPr lang="en-US" sz="1600" dirty="0" err="1" smtClean="0"/>
                <a:t>qubit</a:t>
              </a:r>
              <a:r>
                <a:rPr lang="en-US" sz="1600" dirty="0" smtClean="0"/>
                <a:t>  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An error occurs </a:t>
              </a:r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Measure all </a:t>
              </a:r>
              <a:r>
                <a:rPr lang="en-US" sz="1600" dirty="0" err="1" smtClean="0"/>
                <a:t>qubits</a:t>
              </a:r>
              <a:endParaRPr lang="en-US" sz="1600" dirty="0"/>
            </a:p>
            <a:p>
              <a:pPr marL="342900" indent="-342900" algn="l">
                <a:buFont typeface="+mj-lt"/>
                <a:buAutoNum type="arabicPeriod"/>
              </a:pPr>
              <a:r>
                <a:rPr lang="en-US" sz="1600" dirty="0"/>
                <a:t>Majority vote recovers original </a:t>
              </a:r>
            </a:p>
          </p:txBody>
        </p:sp>
      </p:grpSp>
      <p:sp>
        <p:nvSpPr>
          <p:cNvPr id="5" name="Rechthoek 4"/>
          <p:cNvSpPr/>
          <p:nvPr/>
        </p:nvSpPr>
        <p:spPr>
          <a:xfrm rot="20700000">
            <a:off x="5953362" y="1916831"/>
            <a:ext cx="2506340" cy="432048"/>
          </a:xfrm>
          <a:prstGeom prst="rect">
            <a:avLst/>
          </a:prstGeom>
          <a:solidFill>
            <a:schemeClr val="accent5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chemeClr val="bg1"/>
                </a:solidFill>
              </a:rPr>
              <a:t>No Cloning Theorem</a:t>
            </a:r>
          </a:p>
        </p:txBody>
      </p:sp>
      <p:sp>
        <p:nvSpPr>
          <p:cNvPr id="16" name="Rechthoek 15"/>
          <p:cNvSpPr/>
          <p:nvPr/>
        </p:nvSpPr>
        <p:spPr>
          <a:xfrm rot="20700000">
            <a:off x="5953362" y="2533009"/>
            <a:ext cx="2506340" cy="432048"/>
          </a:xfrm>
          <a:prstGeom prst="rect">
            <a:avLst/>
          </a:prstGeom>
          <a:solidFill>
            <a:srgbClr val="0F115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 smtClean="0">
                <a:solidFill>
                  <a:srgbClr val="FFFFFF"/>
                </a:solidFill>
              </a:rPr>
              <a:t>Measurements project</a:t>
            </a:r>
          </a:p>
        </p:txBody>
      </p:sp>
    </p:spTree>
    <p:extLst>
      <p:ext uri="{BB962C8B-B14F-4D97-AF65-F5344CB8AC3E}">
        <p14:creationId xmlns:p14="http://schemas.microsoft.com/office/powerpoint/2010/main" val="202434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eperen 11"/>
          <p:cNvGrpSpPr/>
          <p:nvPr/>
        </p:nvGrpSpPr>
        <p:grpSpPr>
          <a:xfrm>
            <a:off x="5515639" y="3380425"/>
            <a:ext cx="2152716" cy="2192247"/>
            <a:chOff x="5515639" y="3380425"/>
            <a:chExt cx="2152716" cy="2192247"/>
          </a:xfrm>
        </p:grpSpPr>
        <p:grpSp>
          <p:nvGrpSpPr>
            <p:cNvPr id="82" name="Groeperen 81"/>
            <p:cNvGrpSpPr/>
            <p:nvPr/>
          </p:nvGrpSpPr>
          <p:grpSpPr>
            <a:xfrm>
              <a:off x="6183414" y="3814691"/>
              <a:ext cx="1021127" cy="733055"/>
              <a:chOff x="4283968" y="4647145"/>
              <a:chExt cx="1021127" cy="733055"/>
            </a:xfrm>
          </p:grpSpPr>
          <p:sp>
            <p:nvSpPr>
              <p:cNvPr id="76" name="Traan 75"/>
              <p:cNvSpPr/>
              <p:nvPr/>
            </p:nvSpPr>
            <p:spPr bwMode="auto">
              <a:xfrm rot="4500000">
                <a:off x="4394780" y="4823236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7" name="Traan 76"/>
              <p:cNvSpPr/>
              <p:nvPr/>
            </p:nvSpPr>
            <p:spPr bwMode="auto">
              <a:xfrm rot="15300000">
                <a:off x="4988033" y="5063137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78" name="Traan 77"/>
              <p:cNvSpPr/>
              <p:nvPr/>
            </p:nvSpPr>
            <p:spPr bwMode="auto">
              <a:xfrm rot="15501730">
                <a:off x="4709812" y="4933176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80" name="Afbeelding 7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587199" y="4755279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81" name="Afbeelding 8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4283968" y="4647145"/>
                <a:ext cx="571616" cy="571616"/>
              </a:xfrm>
              <a:prstGeom prst="rect">
                <a:avLst/>
              </a:prstGeom>
            </p:spPr>
          </p:pic>
        </p:grpSp>
        <p:pic>
          <p:nvPicPr>
            <p:cNvPr id="45" name="Afbeelding 4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5639" y="3380425"/>
              <a:ext cx="2152716" cy="255515"/>
            </a:xfrm>
            <a:prstGeom prst="rect">
              <a:avLst/>
            </a:prstGeom>
          </p:spPr>
        </p:pic>
        <p:sp>
          <p:nvSpPr>
            <p:cNvPr id="50" name="Rechthoek 49"/>
            <p:cNvSpPr/>
            <p:nvPr/>
          </p:nvSpPr>
          <p:spPr>
            <a:xfrm>
              <a:off x="5515639" y="5228277"/>
              <a:ext cx="1475924" cy="344395"/>
            </a:xfrm>
            <a:prstGeom prst="rect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4. Correct error</a:t>
              </a: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measuring</a:t>
            </a:r>
            <a:r>
              <a:rPr lang="nl-NL" dirty="0" smtClean="0"/>
              <a:t> the </a:t>
            </a:r>
            <a:r>
              <a:rPr lang="nl-NL" dirty="0" err="1" smtClean="0"/>
              <a:t>parity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error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diagnosed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corrected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smtClean="0"/>
              <a:t>3-qubit </a:t>
            </a:r>
            <a:r>
              <a:rPr lang="nl-NL" dirty="0" err="1" smtClean="0"/>
              <a:t>quantum</a:t>
            </a:r>
            <a:r>
              <a:rPr lang="nl-NL" dirty="0" smtClean="0"/>
              <a:t> error </a:t>
            </a:r>
            <a:r>
              <a:rPr lang="nl-NL" dirty="0" err="1" smtClean="0"/>
              <a:t>correction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 err="1" smtClean="0"/>
              <a:t>Tamniau</a:t>
            </a:r>
            <a:r>
              <a:rPr lang="nl-NL" dirty="0" smtClean="0"/>
              <a:t> et al. Nat Nano (2014), </a:t>
            </a:r>
            <a:r>
              <a:rPr lang="nl-NL" dirty="0" err="1" smtClean="0"/>
              <a:t>Waldherr</a:t>
            </a:r>
            <a:r>
              <a:rPr lang="nl-NL" dirty="0" smtClean="0"/>
              <a:t> et al. Nature (2014) </a:t>
            </a:r>
          </a:p>
          <a:p>
            <a:r>
              <a:rPr lang="nl-NL" dirty="0" smtClean="0"/>
              <a:t>Reed et al. Nature (2012) </a:t>
            </a:r>
          </a:p>
        </p:txBody>
      </p:sp>
      <p:sp>
        <p:nvSpPr>
          <p:cNvPr id="21" name="Ovaal 20"/>
          <p:cNvSpPr/>
          <p:nvPr/>
        </p:nvSpPr>
        <p:spPr bwMode="auto">
          <a:xfrm>
            <a:off x="3314538" y="4446672"/>
            <a:ext cx="266443" cy="266784"/>
          </a:xfrm>
          <a:prstGeom prst="ellips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3" name="Groeperen 12"/>
          <p:cNvGrpSpPr/>
          <p:nvPr/>
        </p:nvGrpSpPr>
        <p:grpSpPr>
          <a:xfrm>
            <a:off x="852261" y="1507484"/>
            <a:ext cx="1814863" cy="930471"/>
            <a:chOff x="852261" y="1268760"/>
            <a:chExt cx="1814863" cy="930471"/>
          </a:xfrm>
        </p:grpSpPr>
        <p:pic>
          <p:nvPicPr>
            <p:cNvPr id="32" name="Afbeelding 31" descr="OrangeSpin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281">
              <a:off x="1660771" y="1627615"/>
              <a:ext cx="571616" cy="571616"/>
            </a:xfrm>
            <a:prstGeom prst="rect">
              <a:avLst/>
            </a:prstGeom>
          </p:spPr>
        </p:pic>
        <p:pic>
          <p:nvPicPr>
            <p:cNvPr id="33" name="Afbeelding 3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1268760"/>
              <a:ext cx="1814863" cy="253396"/>
            </a:xfrm>
            <a:prstGeom prst="rect">
              <a:avLst/>
            </a:prstGeom>
          </p:spPr>
        </p:pic>
      </p:grpSp>
      <p:grpSp>
        <p:nvGrpSpPr>
          <p:cNvPr id="59" name="Groeperen 58"/>
          <p:cNvGrpSpPr/>
          <p:nvPr/>
        </p:nvGrpSpPr>
        <p:grpSpPr>
          <a:xfrm>
            <a:off x="1304662" y="4224692"/>
            <a:ext cx="1047097" cy="791042"/>
            <a:chOff x="4611862" y="2081249"/>
            <a:chExt cx="1397869" cy="1056036"/>
          </a:xfrm>
        </p:grpSpPr>
        <p:grpSp>
          <p:nvGrpSpPr>
            <p:cNvPr id="60" name="Groeperen 59"/>
            <p:cNvGrpSpPr/>
            <p:nvPr/>
          </p:nvGrpSpPr>
          <p:grpSpPr>
            <a:xfrm>
              <a:off x="4611862" y="2381188"/>
              <a:ext cx="988743" cy="756097"/>
              <a:chOff x="2339752" y="1556792"/>
              <a:chExt cx="1224136" cy="936104"/>
            </a:xfrm>
          </p:grpSpPr>
          <p:sp>
            <p:nvSpPr>
              <p:cNvPr id="70" name="Ovaal 69"/>
              <p:cNvSpPr/>
              <p:nvPr/>
            </p:nvSpPr>
            <p:spPr>
              <a:xfrm>
                <a:off x="2482050" y="1772816"/>
                <a:ext cx="867532" cy="648072"/>
              </a:xfrm>
              <a:prstGeom prst="ellipse">
                <a:avLst/>
              </a:prstGeom>
              <a:noFill/>
              <a:ln w="28575" cmpd="sng">
                <a:solidFill>
                  <a:schemeClr val="accent4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hthoek 70"/>
              <p:cNvSpPr/>
              <p:nvPr/>
            </p:nvSpPr>
            <p:spPr>
              <a:xfrm>
                <a:off x="2339752" y="1988840"/>
                <a:ext cx="1224136" cy="504056"/>
              </a:xfrm>
              <a:prstGeom prst="rect">
                <a:avLst/>
              </a:prstGeom>
              <a:solidFill>
                <a:srgbClr val="FFFFFF"/>
              </a:solidFill>
              <a:ln w="12700" cmpd="sng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Rechte verbindingslijn met pijl 71"/>
              <p:cNvCxnSpPr/>
              <p:nvPr/>
            </p:nvCxnSpPr>
            <p:spPr bwMode="auto">
              <a:xfrm flipV="1">
                <a:off x="2915816" y="1628800"/>
                <a:ext cx="360040" cy="432048"/>
              </a:xfrm>
              <a:prstGeom prst="straightConnector1">
                <a:avLst/>
              </a:prstGeom>
              <a:solidFill>
                <a:schemeClr val="accent1"/>
              </a:solidFill>
              <a:ln w="317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sp>
            <p:nvSpPr>
              <p:cNvPr id="73" name="Rechthoek 72"/>
              <p:cNvSpPr/>
              <p:nvPr/>
            </p:nvSpPr>
            <p:spPr>
              <a:xfrm>
                <a:off x="2339752" y="1556792"/>
                <a:ext cx="1224136" cy="720080"/>
              </a:xfrm>
              <a:prstGeom prst="rect">
                <a:avLst/>
              </a:prstGeom>
              <a:noFill/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Pijl links 60"/>
            <p:cNvSpPr/>
            <p:nvPr/>
          </p:nvSpPr>
          <p:spPr>
            <a:xfrm rot="5400000">
              <a:off x="4965226" y="1811530"/>
              <a:ext cx="271359" cy="810797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Pijl links 62"/>
            <p:cNvSpPr/>
            <p:nvPr/>
          </p:nvSpPr>
          <p:spPr>
            <a:xfrm>
              <a:off x="5738371" y="2445504"/>
              <a:ext cx="271360" cy="342813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Ovaal 73"/>
          <p:cNvSpPr/>
          <p:nvPr/>
        </p:nvSpPr>
        <p:spPr bwMode="auto">
          <a:xfrm>
            <a:off x="2915817" y="4443327"/>
            <a:ext cx="266443" cy="266784"/>
          </a:xfrm>
          <a:prstGeom prst="ellipse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 err="1" smtClean="0">
              <a:solidFill>
                <a:srgbClr val="FFFFFF"/>
              </a:solidFill>
              <a:latin typeface="Arial" charset="0"/>
              <a:ea typeface="ＭＳ Ｐゴシック" pitchFamily="1" charset="-128"/>
            </a:endParaRPr>
          </a:p>
        </p:txBody>
      </p:sp>
      <p:grpSp>
        <p:nvGrpSpPr>
          <p:cNvPr id="10" name="Groeperen 9"/>
          <p:cNvGrpSpPr/>
          <p:nvPr/>
        </p:nvGrpSpPr>
        <p:grpSpPr>
          <a:xfrm>
            <a:off x="3977934" y="1332514"/>
            <a:ext cx="3832463" cy="1140024"/>
            <a:chOff x="3977934" y="1332514"/>
            <a:chExt cx="3832463" cy="1140024"/>
          </a:xfrm>
        </p:grpSpPr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7681" y="1332514"/>
              <a:ext cx="2152716" cy="255515"/>
            </a:xfrm>
            <a:prstGeom prst="rect">
              <a:avLst/>
            </a:prstGeom>
          </p:spPr>
        </p:pic>
        <p:grpSp>
          <p:nvGrpSpPr>
            <p:cNvPr id="42" name="Groeperen 41"/>
            <p:cNvGrpSpPr/>
            <p:nvPr/>
          </p:nvGrpSpPr>
          <p:grpSpPr>
            <a:xfrm>
              <a:off x="6053544" y="1668677"/>
              <a:ext cx="1142603" cy="803861"/>
              <a:chOff x="1440906" y="2332899"/>
              <a:chExt cx="1142603" cy="803861"/>
            </a:xfrm>
          </p:grpSpPr>
          <p:sp>
            <p:nvSpPr>
              <p:cNvPr id="39" name="Traan 38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0" name="Traan 39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41" name="Traan 40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31" name="Afbeelding 30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2011893" y="2565144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30" name="Afbeelding 29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29" name="Afbeelding 28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6" name="Pijl links 5"/>
            <p:cNvSpPr/>
            <p:nvPr/>
          </p:nvSpPr>
          <p:spPr>
            <a:xfrm>
              <a:off x="3977934" y="1673950"/>
              <a:ext cx="1188132" cy="629592"/>
            </a:xfrm>
            <a:prstGeom prst="righ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400" dirty="0" smtClean="0">
                  <a:solidFill>
                    <a:schemeClr val="bg1"/>
                  </a:solidFill>
                </a:rPr>
                <a:t>1. Encode </a:t>
              </a:r>
            </a:p>
          </p:txBody>
        </p:sp>
      </p:grpSp>
      <p:pic>
        <p:nvPicPr>
          <p:cNvPr id="79" name="Afbeelding 78" descr="OrangeSp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00000">
            <a:off x="6754401" y="4046936"/>
            <a:ext cx="571616" cy="571616"/>
          </a:xfrm>
          <a:prstGeom prst="rect">
            <a:avLst/>
          </a:prstGeom>
        </p:spPr>
      </p:pic>
      <p:grpSp>
        <p:nvGrpSpPr>
          <p:cNvPr id="11" name="Groeperen 10"/>
          <p:cNvGrpSpPr/>
          <p:nvPr/>
        </p:nvGrpSpPr>
        <p:grpSpPr>
          <a:xfrm>
            <a:off x="852261" y="2682877"/>
            <a:ext cx="4258923" cy="1419855"/>
            <a:chOff x="852261" y="2682877"/>
            <a:chExt cx="4258923" cy="1419855"/>
          </a:xfrm>
        </p:grpSpPr>
        <p:pic>
          <p:nvPicPr>
            <p:cNvPr id="37" name="Afbeelding 3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61" y="3019461"/>
              <a:ext cx="2376551" cy="282083"/>
            </a:xfrm>
            <a:prstGeom prst="rect">
              <a:avLst/>
            </a:prstGeom>
          </p:spPr>
        </p:pic>
        <p:grpSp>
          <p:nvGrpSpPr>
            <p:cNvPr id="52" name="Groeperen 51"/>
            <p:cNvGrpSpPr/>
            <p:nvPr/>
          </p:nvGrpSpPr>
          <p:grpSpPr>
            <a:xfrm>
              <a:off x="1295596" y="3298871"/>
              <a:ext cx="1142603" cy="803861"/>
              <a:chOff x="1440906" y="2332899"/>
              <a:chExt cx="1142603" cy="803861"/>
            </a:xfrm>
          </p:grpSpPr>
          <p:sp>
            <p:nvSpPr>
              <p:cNvPr id="54" name="Traan 53"/>
              <p:cNvSpPr/>
              <p:nvPr/>
            </p:nvSpPr>
            <p:spPr bwMode="auto">
              <a:xfrm rot="15300000">
                <a:off x="2144971" y="2748891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38100" cap="flat" cmpd="sng" algn="ctr">
                <a:solidFill>
                  <a:srgbClr val="FF00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6" name="Afbeelding 55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600000">
                <a:off x="2011893" y="2565144"/>
                <a:ext cx="571616" cy="571616"/>
              </a:xfrm>
              <a:prstGeom prst="rect">
                <a:avLst/>
              </a:prstGeom>
            </p:spPr>
          </p:pic>
          <p:sp>
            <p:nvSpPr>
              <p:cNvPr id="53" name="Traan 52"/>
              <p:cNvSpPr/>
              <p:nvPr/>
            </p:nvSpPr>
            <p:spPr bwMode="auto">
              <a:xfrm rot="4500000">
                <a:off x="1551718" y="2508990"/>
                <a:ext cx="313008" cy="321117"/>
              </a:xfrm>
              <a:prstGeom prst="teardrop">
                <a:avLst>
                  <a:gd name="adj" fmla="val 134476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55" name="Traan 54"/>
              <p:cNvSpPr/>
              <p:nvPr/>
            </p:nvSpPr>
            <p:spPr bwMode="auto">
              <a:xfrm rot="15501730">
                <a:off x="1866750" y="2618930"/>
                <a:ext cx="313008" cy="321117"/>
              </a:xfrm>
              <a:prstGeom prst="teardrop">
                <a:avLst>
                  <a:gd name="adj" fmla="val 70022"/>
                </a:avLst>
              </a:prstGeom>
              <a:noFill/>
              <a:ln w="28575" cap="flat" cmpd="sng" algn="ctr">
                <a:solidFill>
                  <a:srgbClr val="FF6600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 err="1" smtClean="0">
                  <a:solidFill>
                    <a:srgbClr val="FFFFFF"/>
                  </a:solidFill>
                  <a:latin typeface="Arial" charset="0"/>
                  <a:ea typeface="ＭＳ Ｐゴシック" pitchFamily="1" charset="-128"/>
                </a:endParaRPr>
              </a:p>
            </p:txBody>
          </p:sp>
          <p:pic>
            <p:nvPicPr>
              <p:cNvPr id="57" name="Afbeelding 56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744137" y="2441033"/>
                <a:ext cx="571616" cy="571616"/>
              </a:xfrm>
              <a:prstGeom prst="rect">
                <a:avLst/>
              </a:prstGeom>
            </p:spPr>
          </p:pic>
          <p:pic>
            <p:nvPicPr>
              <p:cNvPr id="58" name="Afbeelding 57" descr="OrangeSpin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28281">
                <a:off x="1440906" y="2332899"/>
                <a:ext cx="571616" cy="571616"/>
              </a:xfrm>
              <a:prstGeom prst="rect">
                <a:avLst/>
              </a:prstGeom>
            </p:spPr>
          </p:pic>
        </p:grpSp>
        <p:sp>
          <p:nvSpPr>
            <p:cNvPr id="8" name="Pijl rechts 7"/>
            <p:cNvSpPr/>
            <p:nvPr/>
          </p:nvSpPr>
          <p:spPr>
            <a:xfrm rot="20088270">
              <a:off x="4032815" y="2682877"/>
              <a:ext cx="1078369" cy="634838"/>
            </a:xfrm>
            <a:prstGeom prst="leftArrow">
              <a:avLst/>
            </a:prstGeom>
            <a:solidFill>
              <a:srgbClr val="002B60"/>
            </a:solidFill>
            <a:ln w="127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smtClean="0">
                  <a:solidFill>
                    <a:srgbClr val="FFFFFF"/>
                  </a:solidFill>
                </a:rPr>
                <a:t>2. Error</a:t>
              </a:r>
            </a:p>
          </p:txBody>
        </p:sp>
      </p:grpSp>
      <p:sp>
        <p:nvSpPr>
          <p:cNvPr id="9" name="Rechthoek 8"/>
          <p:cNvSpPr/>
          <p:nvPr/>
        </p:nvSpPr>
        <p:spPr>
          <a:xfrm>
            <a:off x="1013906" y="5295345"/>
            <a:ext cx="1785868" cy="554653"/>
          </a:xfrm>
          <a:prstGeom prst="rect">
            <a:avLst/>
          </a:prstGeom>
          <a:solidFill>
            <a:srgbClr val="002B60"/>
          </a:solidFill>
          <a:ln w="12700" cmpd="sng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 smtClean="0">
                <a:solidFill>
                  <a:srgbClr val="FFFFFF"/>
                </a:solidFill>
              </a:rPr>
              <a:t>3. Diagnose by </a:t>
            </a:r>
          </a:p>
          <a:p>
            <a:r>
              <a:rPr lang="en-US" sz="1400" dirty="0" smtClean="0">
                <a:solidFill>
                  <a:srgbClr val="FFFFFF"/>
                </a:solidFill>
              </a:rPr>
              <a:t>parity </a:t>
            </a:r>
            <a:r>
              <a:rPr lang="en-US" sz="1400" dirty="0" err="1" smtClean="0">
                <a:solidFill>
                  <a:srgbClr val="FFFFFF"/>
                </a:solidFill>
              </a:rPr>
              <a:t>measurment</a:t>
            </a:r>
            <a:r>
              <a:rPr lang="en-US" sz="1400" dirty="0" smtClean="0">
                <a:solidFill>
                  <a:srgbClr val="FFFFFF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7704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6.94444E-6 4.44444E-6 L 0.03159 4.44444E-6 " pathEditMode="relative" ptsTypes="AA">
                                      <p:cBhvr>
                                        <p:cTn id="2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4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74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NV_No_Spin_NoT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2852936"/>
            <a:ext cx="1206354" cy="12063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Measurements on Weakly Coupled Carbon Spins in Diamond</a:t>
            </a:r>
          </a:p>
        </p:txBody>
      </p:sp>
      <p:sp>
        <p:nvSpPr>
          <p:cNvPr id="6" name="Tijdelijke aanduiding voor verticale inhoud 5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en-US" dirty="0" smtClean="0"/>
              <a:t>Master Thesis Presentation Adriaan Rol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Afbeelding 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938262" y="5546321"/>
            <a:ext cx="266327" cy="266327"/>
          </a:xfrm>
          <a:prstGeom prst="rect">
            <a:avLst/>
          </a:prstGeom>
        </p:spPr>
      </p:pic>
      <p:pic>
        <p:nvPicPr>
          <p:cNvPr id="10" name="Afbeelding 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29817">
            <a:off x="1467036" y="3282210"/>
            <a:ext cx="266327" cy="266327"/>
          </a:xfrm>
          <a:prstGeom prst="rect">
            <a:avLst/>
          </a:prstGeom>
        </p:spPr>
      </p:pic>
      <p:pic>
        <p:nvPicPr>
          <p:cNvPr id="11" name="Afbeelding 1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27305">
            <a:off x="4084941" y="5324860"/>
            <a:ext cx="266327" cy="266327"/>
          </a:xfrm>
          <a:prstGeom prst="rect">
            <a:avLst/>
          </a:prstGeom>
        </p:spPr>
      </p:pic>
      <p:pic>
        <p:nvPicPr>
          <p:cNvPr id="12" name="Afbeelding 1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3174890" y="1575133"/>
            <a:ext cx="266327" cy="266327"/>
          </a:xfrm>
          <a:prstGeom prst="rect">
            <a:avLst/>
          </a:prstGeom>
        </p:spPr>
      </p:pic>
      <p:pic>
        <p:nvPicPr>
          <p:cNvPr id="13" name="Afbeelding 1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5401313" y="4763428"/>
            <a:ext cx="266327" cy="266327"/>
          </a:xfrm>
          <a:prstGeom prst="rect">
            <a:avLst/>
          </a:prstGeom>
        </p:spPr>
      </p:pic>
      <p:pic>
        <p:nvPicPr>
          <p:cNvPr id="14" name="Afbeelding 1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7761" y="1628800"/>
            <a:ext cx="266327" cy="266327"/>
          </a:xfrm>
          <a:prstGeom prst="rect">
            <a:avLst/>
          </a:prstGeom>
        </p:spPr>
      </p:pic>
      <p:pic>
        <p:nvPicPr>
          <p:cNvPr id="15" name="Afbeelding 1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17489">
            <a:off x="784412" y="2243439"/>
            <a:ext cx="266327" cy="266327"/>
          </a:xfrm>
          <a:prstGeom prst="rect">
            <a:avLst/>
          </a:prstGeom>
        </p:spPr>
      </p:pic>
      <p:pic>
        <p:nvPicPr>
          <p:cNvPr id="16" name="Afbeelding 1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76941">
            <a:off x="6585137" y="2627582"/>
            <a:ext cx="266327" cy="266327"/>
          </a:xfrm>
          <a:prstGeom prst="rect">
            <a:avLst/>
          </a:prstGeom>
        </p:spPr>
      </p:pic>
      <p:pic>
        <p:nvPicPr>
          <p:cNvPr id="17" name="Afbeelding 1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1715549" y="1924551"/>
            <a:ext cx="266327" cy="266327"/>
          </a:xfrm>
          <a:prstGeom prst="rect">
            <a:avLst/>
          </a:prstGeom>
        </p:spPr>
      </p:pic>
      <p:pic>
        <p:nvPicPr>
          <p:cNvPr id="18" name="Afbeelding 1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77101">
            <a:off x="2624443" y="3094468"/>
            <a:ext cx="266327" cy="266327"/>
          </a:xfrm>
          <a:prstGeom prst="rect">
            <a:avLst/>
          </a:prstGeom>
        </p:spPr>
      </p:pic>
      <p:pic>
        <p:nvPicPr>
          <p:cNvPr id="19" name="Afbeelding 1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74589">
            <a:off x="6201266" y="3779195"/>
            <a:ext cx="266327" cy="266327"/>
          </a:xfrm>
          <a:prstGeom prst="rect">
            <a:avLst/>
          </a:prstGeom>
        </p:spPr>
      </p:pic>
      <p:pic>
        <p:nvPicPr>
          <p:cNvPr id="20" name="Afbeelding 1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80263">
            <a:off x="1134341" y="4668223"/>
            <a:ext cx="266327" cy="266327"/>
          </a:xfrm>
          <a:prstGeom prst="rect">
            <a:avLst/>
          </a:prstGeom>
        </p:spPr>
      </p:pic>
      <p:pic>
        <p:nvPicPr>
          <p:cNvPr id="21" name="Afbeelding 20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7332633" y="1949291"/>
            <a:ext cx="266327" cy="266327"/>
          </a:xfrm>
          <a:prstGeom prst="rect">
            <a:avLst/>
          </a:prstGeom>
        </p:spPr>
      </p:pic>
      <p:pic>
        <p:nvPicPr>
          <p:cNvPr id="22" name="Afbeelding 21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47284">
            <a:off x="3358716" y="4417183"/>
            <a:ext cx="266327" cy="266327"/>
          </a:xfrm>
          <a:prstGeom prst="rect">
            <a:avLst/>
          </a:prstGeom>
        </p:spPr>
      </p:pic>
      <p:pic>
        <p:nvPicPr>
          <p:cNvPr id="23" name="Afbeelding 22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7733722" y="4255334"/>
            <a:ext cx="266327" cy="266327"/>
          </a:xfrm>
          <a:prstGeom prst="rect">
            <a:avLst/>
          </a:prstGeom>
        </p:spPr>
      </p:pic>
      <p:pic>
        <p:nvPicPr>
          <p:cNvPr id="24" name="Afbeelding 23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24225">
            <a:off x="2307267" y="5360184"/>
            <a:ext cx="266327" cy="266327"/>
          </a:xfrm>
          <a:prstGeom prst="rect">
            <a:avLst/>
          </a:prstGeom>
        </p:spPr>
      </p:pic>
      <p:pic>
        <p:nvPicPr>
          <p:cNvPr id="25" name="Afbeelding 24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32979">
            <a:off x="7742077" y="386323"/>
            <a:ext cx="266327" cy="266327"/>
          </a:xfrm>
          <a:prstGeom prst="rect">
            <a:avLst/>
          </a:prstGeom>
        </p:spPr>
      </p:pic>
      <p:pic>
        <p:nvPicPr>
          <p:cNvPr id="26" name="Afbeelding 2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4851">
            <a:off x="161157" y="3816620"/>
            <a:ext cx="266327" cy="266327"/>
          </a:xfrm>
          <a:prstGeom prst="rect">
            <a:avLst/>
          </a:prstGeom>
        </p:spPr>
      </p:pic>
      <p:pic>
        <p:nvPicPr>
          <p:cNvPr id="27" name="Afbeelding 26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89445">
            <a:off x="627599" y="736674"/>
            <a:ext cx="266327" cy="266327"/>
          </a:xfrm>
          <a:prstGeom prst="rect">
            <a:avLst/>
          </a:prstGeom>
        </p:spPr>
      </p:pic>
      <p:pic>
        <p:nvPicPr>
          <p:cNvPr id="28" name="Afbeelding 27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8345328" y="2455165"/>
            <a:ext cx="266327" cy="266327"/>
          </a:xfrm>
          <a:prstGeom prst="rect">
            <a:avLst/>
          </a:prstGeom>
        </p:spPr>
      </p:pic>
      <p:pic>
        <p:nvPicPr>
          <p:cNvPr id="29" name="Afbeelding 28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87567">
            <a:off x="8677793" y="5453533"/>
            <a:ext cx="266327" cy="266327"/>
          </a:xfrm>
          <a:prstGeom prst="rect">
            <a:avLst/>
          </a:prstGeom>
        </p:spPr>
      </p:pic>
      <p:pic>
        <p:nvPicPr>
          <p:cNvPr id="30" name="Afbeelding 29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4773">
            <a:off x="6240574" y="888904"/>
            <a:ext cx="266327" cy="266327"/>
          </a:xfrm>
          <a:prstGeom prst="rect">
            <a:avLst/>
          </a:prstGeom>
        </p:spPr>
      </p:pic>
      <p:grpSp>
        <p:nvGrpSpPr>
          <p:cNvPr id="34" name="Groeperen 33"/>
          <p:cNvGrpSpPr/>
          <p:nvPr/>
        </p:nvGrpSpPr>
        <p:grpSpPr>
          <a:xfrm>
            <a:off x="4249343" y="3180240"/>
            <a:ext cx="374419" cy="263109"/>
            <a:chOff x="5888050" y="1673929"/>
            <a:chExt cx="2743200" cy="1927687"/>
          </a:xfrm>
        </p:grpSpPr>
        <p:pic>
          <p:nvPicPr>
            <p:cNvPr id="33" name="Afbeelding 32" descr="PurpleRotati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050" y="1673929"/>
              <a:ext cx="2743200" cy="1828800"/>
            </a:xfrm>
            <a:prstGeom prst="rect">
              <a:avLst/>
            </a:prstGeom>
          </p:spPr>
        </p:pic>
        <p:pic>
          <p:nvPicPr>
            <p:cNvPr id="7" name="Afbeelding 6" descr="PurpleSpin.ai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945" y="1772816"/>
              <a:ext cx="1828800" cy="1828800"/>
            </a:xfrm>
            <a:prstGeom prst="rect">
              <a:avLst/>
            </a:prstGeom>
          </p:spPr>
        </p:pic>
      </p:grpSp>
      <p:pic>
        <p:nvPicPr>
          <p:cNvPr id="36" name="Afbeelding 35" descr="OrangeSpi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6729">
            <a:off x="5369504" y="3422897"/>
            <a:ext cx="266327" cy="266327"/>
          </a:xfrm>
          <a:prstGeom prst="rect">
            <a:avLst/>
          </a:prstGeom>
        </p:spPr>
      </p:pic>
      <p:sp>
        <p:nvSpPr>
          <p:cNvPr id="46" name="Afgeronde rechthoek 45"/>
          <p:cNvSpPr/>
          <p:nvPr/>
        </p:nvSpPr>
        <p:spPr bwMode="auto">
          <a:xfrm>
            <a:off x="742543" y="2293858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The NV-center</a:t>
            </a:r>
          </a:p>
        </p:txBody>
      </p:sp>
      <p:sp>
        <p:nvSpPr>
          <p:cNvPr id="47" name="Afgeronde rechthoek 46"/>
          <p:cNvSpPr/>
          <p:nvPr/>
        </p:nvSpPr>
        <p:spPr bwMode="auto">
          <a:xfrm>
            <a:off x="742543" y="3066250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Parity Measurements</a:t>
            </a:r>
          </a:p>
        </p:txBody>
      </p:sp>
      <p:sp>
        <p:nvSpPr>
          <p:cNvPr id="48" name="Afgeronde rechthoek 47"/>
          <p:cNvSpPr/>
          <p:nvPr/>
        </p:nvSpPr>
        <p:spPr bwMode="auto">
          <a:xfrm>
            <a:off x="742543" y="3838642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Quantum Error Correction</a:t>
            </a:r>
          </a:p>
        </p:txBody>
      </p:sp>
      <p:sp>
        <p:nvSpPr>
          <p:cNvPr id="51" name="Afgeronde rechthoek 50"/>
          <p:cNvSpPr/>
          <p:nvPr/>
        </p:nvSpPr>
        <p:spPr bwMode="auto">
          <a:xfrm>
            <a:off x="742543" y="1521466"/>
            <a:ext cx="2726717" cy="64047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Motivation</a:t>
            </a:r>
            <a:endParaRPr lang="en-US" sz="1600" dirty="0" smtClean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936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entanglement-setup-ligh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pic>
        <p:nvPicPr>
          <p:cNvPr id="6" name="Afbeelding 5" descr="entanglement-setup-dark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332640" cy="6887055"/>
          </a:xfrm>
          <a:prstGeom prst="rect">
            <a:avLst/>
          </a:prstGeom>
        </p:spPr>
      </p:pic>
      <p:grpSp>
        <p:nvGrpSpPr>
          <p:cNvPr id="27" name="Groeperen 26"/>
          <p:cNvGrpSpPr/>
          <p:nvPr/>
        </p:nvGrpSpPr>
        <p:grpSpPr>
          <a:xfrm>
            <a:off x="3203849" y="1628800"/>
            <a:ext cx="2481242" cy="2307489"/>
            <a:chOff x="3203849" y="1628800"/>
            <a:chExt cx="2481242" cy="2307489"/>
          </a:xfrm>
        </p:grpSpPr>
        <p:pic>
          <p:nvPicPr>
            <p:cNvPr id="7" name="Afbeelding 6" descr="diamond-chip.jp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3" t="13567" r="24122" b="12474"/>
            <a:stretch/>
          </p:blipFill>
          <p:spPr>
            <a:xfrm>
              <a:off x="3380384" y="1628800"/>
              <a:ext cx="2304707" cy="2307489"/>
            </a:xfrm>
            <a:prstGeom prst="ellipse">
              <a:avLst/>
            </a:prstGeom>
          </p:spPr>
        </p:pic>
        <p:cxnSp>
          <p:nvCxnSpPr>
            <p:cNvPr id="17" name="Rechte verbindingslijn 16"/>
            <p:cNvCxnSpPr>
              <a:endCxn id="25" idx="1"/>
            </p:cNvCxnSpPr>
            <p:nvPr/>
          </p:nvCxnSpPr>
          <p:spPr>
            <a:xfrm flipH="1">
              <a:off x="3229702" y="2276872"/>
              <a:ext cx="262179" cy="92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 flipH="1" flipV="1">
              <a:off x="3275856" y="3356992"/>
              <a:ext cx="792088" cy="5040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al 24"/>
            <p:cNvSpPr/>
            <p:nvPr/>
          </p:nvSpPr>
          <p:spPr>
            <a:xfrm>
              <a:off x="3203849" y="3180457"/>
              <a:ext cx="176535" cy="176535"/>
            </a:xfrm>
            <a:prstGeom prst="ellipse">
              <a:avLst/>
            </a:prstGeom>
            <a:noFill/>
            <a:ln w="1905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eperen 33"/>
          <p:cNvGrpSpPr/>
          <p:nvPr/>
        </p:nvGrpSpPr>
        <p:grpSpPr>
          <a:xfrm>
            <a:off x="4492936" y="2659518"/>
            <a:ext cx="2539626" cy="1460390"/>
            <a:chOff x="4492936" y="2659518"/>
            <a:chExt cx="2539626" cy="1460390"/>
          </a:xfrm>
        </p:grpSpPr>
        <p:sp>
          <p:nvSpPr>
            <p:cNvPr id="28" name="Rechthoek 27"/>
            <p:cNvSpPr/>
            <p:nvPr/>
          </p:nvSpPr>
          <p:spPr>
            <a:xfrm rot="21144776">
              <a:off x="4496140" y="2664171"/>
              <a:ext cx="74028" cy="5344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Rechte verbindingslijn 28"/>
            <p:cNvCxnSpPr/>
            <p:nvPr/>
          </p:nvCxnSpPr>
          <p:spPr>
            <a:xfrm flipH="1" flipV="1">
              <a:off x="4492936" y="2722265"/>
              <a:ext cx="511112" cy="139764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/>
            <p:cNvCxnSpPr>
              <a:stCxn id="8" idx="0"/>
            </p:cNvCxnSpPr>
            <p:nvPr/>
          </p:nvCxnSpPr>
          <p:spPr>
            <a:xfrm flipH="1" flipV="1">
              <a:off x="4573372" y="2659518"/>
              <a:ext cx="1444933" cy="494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7" descr="fot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5004048" y="2708920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eperen 43"/>
          <p:cNvGrpSpPr/>
          <p:nvPr/>
        </p:nvGrpSpPr>
        <p:grpSpPr>
          <a:xfrm>
            <a:off x="5725779" y="3212976"/>
            <a:ext cx="3384376" cy="3384376"/>
            <a:chOff x="5725779" y="3212976"/>
            <a:chExt cx="3384376" cy="3384376"/>
          </a:xfrm>
        </p:grpSpPr>
        <p:cxnSp>
          <p:nvCxnSpPr>
            <p:cNvPr id="36" name="Rechte verbindingslijn 35"/>
            <p:cNvCxnSpPr>
              <a:stCxn id="10" idx="2"/>
            </p:cNvCxnSpPr>
            <p:nvPr/>
          </p:nvCxnSpPr>
          <p:spPr>
            <a:xfrm flipV="1">
              <a:off x="5725779" y="3501009"/>
              <a:ext cx="142365" cy="1404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Rechte verbindingslijn 37"/>
            <p:cNvCxnSpPr>
              <a:endCxn id="10" idx="0"/>
            </p:cNvCxnSpPr>
            <p:nvPr/>
          </p:nvCxnSpPr>
          <p:spPr>
            <a:xfrm flipV="1">
              <a:off x="5940152" y="3212976"/>
              <a:ext cx="1477815" cy="2160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eperen 14"/>
            <p:cNvGrpSpPr/>
            <p:nvPr/>
          </p:nvGrpSpPr>
          <p:grpSpPr>
            <a:xfrm>
              <a:off x="5725779" y="3212976"/>
              <a:ext cx="3384376" cy="3384376"/>
              <a:chOff x="5580112" y="2996952"/>
              <a:chExt cx="3384376" cy="3384376"/>
            </a:xfrm>
          </p:grpSpPr>
          <p:sp>
            <p:nvSpPr>
              <p:cNvPr id="10" name="Ovaal 9"/>
              <p:cNvSpPr/>
              <p:nvPr/>
            </p:nvSpPr>
            <p:spPr>
              <a:xfrm>
                <a:off x="5580112" y="2996952"/>
                <a:ext cx="3384376" cy="3384376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" name="Afbeelding 10" descr="NV.ai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2030" y="3728870"/>
                <a:ext cx="1920540" cy="1920540"/>
              </a:xfrm>
              <a:prstGeom prst="rect">
                <a:avLst/>
              </a:prstGeom>
            </p:spPr>
          </p:pic>
          <p:pic>
            <p:nvPicPr>
              <p:cNvPr id="12" name="Afbeelding 11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4927305">
                <a:off x="5935763" y="4820173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3" name="Afbeelding 12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928100">
                <a:off x="8197173" y="4878138"/>
                <a:ext cx="376238" cy="376238"/>
              </a:xfrm>
              <a:prstGeom prst="rect">
                <a:avLst/>
              </a:prstGeom>
            </p:spPr>
          </p:pic>
          <p:pic>
            <p:nvPicPr>
              <p:cNvPr id="14" name="Afbeelding 13" descr="OrangeSpin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851265">
                <a:off x="7627212" y="3276118"/>
                <a:ext cx="376238" cy="3762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383868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eperen 54"/>
          <p:cNvGrpSpPr/>
          <p:nvPr/>
        </p:nvGrpSpPr>
        <p:grpSpPr>
          <a:xfrm>
            <a:off x="827584" y="1506158"/>
            <a:ext cx="3456384" cy="2424897"/>
            <a:chOff x="827584" y="1506158"/>
            <a:chExt cx="3456384" cy="2424897"/>
          </a:xfrm>
        </p:grpSpPr>
        <p:sp>
          <p:nvSpPr>
            <p:cNvPr id="34" name="Afgeronde rechthoek 33"/>
            <p:cNvSpPr/>
            <p:nvPr/>
          </p:nvSpPr>
          <p:spPr>
            <a:xfrm>
              <a:off x="827584" y="1506158"/>
              <a:ext cx="3456384" cy="2424897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read out with a laser pulse </a:t>
              </a:r>
            </a:p>
          </p:txBody>
        </p:sp>
        <p:pic>
          <p:nvPicPr>
            <p:cNvPr id="21" name="Afbeelding 20" descr="PurpleSpin.ai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2462028"/>
              <a:ext cx="548959" cy="513156"/>
            </a:xfrm>
            <a:prstGeom prst="rect">
              <a:avLst/>
            </a:prstGeom>
          </p:spPr>
        </p:pic>
        <p:cxnSp>
          <p:nvCxnSpPr>
            <p:cNvPr id="26" name="Rechte verbindingslijn 25"/>
            <p:cNvCxnSpPr/>
            <p:nvPr/>
          </p:nvCxnSpPr>
          <p:spPr bwMode="auto">
            <a:xfrm>
              <a:off x="1828998" y="2529038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Freeform 17"/>
            <p:cNvSpPr/>
            <p:nvPr/>
          </p:nvSpPr>
          <p:spPr>
            <a:xfrm rot="20486089">
              <a:off x="3023837" y="2579847"/>
              <a:ext cx="781605" cy="277519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12700" cmpd="sng">
              <a:solidFill>
                <a:srgbClr val="FF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Pijl links 29"/>
            <p:cNvSpPr/>
            <p:nvPr/>
          </p:nvSpPr>
          <p:spPr>
            <a:xfrm>
              <a:off x="2599316" y="2524647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Afbeelding 21" descr="PurpleSpin.ai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600000">
              <a:off x="1130173" y="3174561"/>
              <a:ext cx="548959" cy="513156"/>
            </a:xfrm>
            <a:prstGeom prst="rect">
              <a:avLst/>
            </a:prstGeom>
          </p:spPr>
        </p:pic>
        <p:cxnSp>
          <p:nvCxnSpPr>
            <p:cNvPr id="28" name="Rechte verbindingslijn 27"/>
            <p:cNvCxnSpPr/>
            <p:nvPr/>
          </p:nvCxnSpPr>
          <p:spPr bwMode="auto">
            <a:xfrm>
              <a:off x="1828998" y="3241571"/>
              <a:ext cx="693286" cy="379136"/>
            </a:xfrm>
            <a:prstGeom prst="line">
              <a:avLst/>
            </a:prstGeom>
            <a:solidFill>
              <a:schemeClr val="accent1"/>
            </a:solidFill>
            <a:ln w="76200" cap="flat" cmpd="tri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Pijl links 30"/>
            <p:cNvSpPr/>
            <p:nvPr/>
          </p:nvSpPr>
          <p:spPr>
            <a:xfrm>
              <a:off x="2586852" y="3237180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Afbeelding 34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2588833"/>
              <a:ext cx="326065" cy="317500"/>
            </a:xfrm>
            <a:prstGeom prst="rect">
              <a:avLst/>
            </a:prstGeom>
          </p:spPr>
        </p:pic>
        <p:pic>
          <p:nvPicPr>
            <p:cNvPr id="36" name="Afbeelding 35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3263842"/>
              <a:ext cx="326065" cy="3175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NV-center is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impurity</a:t>
            </a:r>
            <a:r>
              <a:rPr lang="nl-NL" dirty="0" smtClean="0"/>
              <a:t> in </a:t>
            </a:r>
            <a:r>
              <a:rPr lang="nl-NL" dirty="0" err="1" smtClean="0"/>
              <a:t>Diamond</a:t>
            </a:r>
            <a:r>
              <a:rPr lang="nl-NL" dirty="0" smtClean="0"/>
              <a:t> of </a:t>
            </a:r>
            <a:r>
              <a:rPr lang="nl-NL" dirty="0" err="1" smtClean="0"/>
              <a:t>which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contol</a:t>
            </a:r>
            <a:r>
              <a:rPr lang="nl-NL" dirty="0" smtClean="0"/>
              <a:t> the </a:t>
            </a:r>
            <a:r>
              <a:rPr lang="nl-NL" dirty="0" err="1" smtClean="0"/>
              <a:t>electronic</a:t>
            </a:r>
            <a:r>
              <a:rPr lang="nl-NL" dirty="0" smtClean="0"/>
              <a:t> spin</a:t>
            </a:r>
            <a:endParaRPr lang="nl-NL" dirty="0"/>
          </a:p>
        </p:txBody>
      </p:sp>
      <p:sp>
        <p:nvSpPr>
          <p:cNvPr id="3" name="Tijdelijke aanduiding voor verticale inhoud 2"/>
          <p:cNvSpPr>
            <a:spLocks noGrp="1"/>
          </p:cNvSpPr>
          <p:nvPr>
            <p:ph orient="vert" sz="quarter" idx="10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NV-center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5" name="Afbeelding 14" descr="PurpleSpi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367159" y="1868745"/>
            <a:ext cx="422493" cy="422493"/>
          </a:xfrm>
          <a:prstGeom prst="rect">
            <a:avLst/>
          </a:prstGeom>
        </p:spPr>
      </p:pic>
      <p:cxnSp>
        <p:nvCxnSpPr>
          <p:cNvPr id="9" name="Rechte verbindingslijn 8"/>
          <p:cNvCxnSpPr/>
          <p:nvPr/>
        </p:nvCxnSpPr>
        <p:spPr bwMode="auto">
          <a:xfrm>
            <a:off x="5234243" y="1093180"/>
            <a:ext cx="1420466" cy="1111684"/>
          </a:xfrm>
          <a:prstGeom prst="line">
            <a:avLst/>
          </a:prstGeom>
          <a:solidFill>
            <a:schemeClr val="accent1"/>
          </a:solidFill>
          <a:ln w="76200" cap="flat" cmpd="tri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Freeform 17"/>
          <p:cNvSpPr/>
          <p:nvPr/>
        </p:nvSpPr>
        <p:spPr>
          <a:xfrm rot="18728300">
            <a:off x="6637386" y="1820796"/>
            <a:ext cx="730631" cy="277519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Freeform 17"/>
          <p:cNvSpPr/>
          <p:nvPr/>
        </p:nvSpPr>
        <p:spPr>
          <a:xfrm rot="21433167">
            <a:off x="5077860" y="2116749"/>
            <a:ext cx="1138480" cy="211346"/>
          </a:xfrm>
          <a:custGeom>
            <a:avLst/>
            <a:gdLst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396066 w 3293533"/>
              <a:gd name="connsiteY11" fmla="*/ 855133 h 897467"/>
              <a:gd name="connsiteX12" fmla="*/ 2616200 w 3293533"/>
              <a:gd name="connsiteY12" fmla="*/ 118533 h 897467"/>
              <a:gd name="connsiteX13" fmla="*/ 2836333 w 3293533"/>
              <a:gd name="connsiteY13" fmla="*/ 880533 h 897467"/>
              <a:gd name="connsiteX14" fmla="*/ 3141133 w 3293533"/>
              <a:gd name="connsiteY14" fmla="*/ 135467 h 897467"/>
              <a:gd name="connsiteX15" fmla="*/ 3293533 w 3293533"/>
              <a:gd name="connsiteY15" fmla="*/ 897467 h 897467"/>
              <a:gd name="connsiteX0" fmla="*/ 0 w 3293533"/>
              <a:gd name="connsiteY0" fmla="*/ 0 h 1018515"/>
              <a:gd name="connsiteX1" fmla="*/ 135466 w 3293533"/>
              <a:gd name="connsiteY1" fmla="*/ 719667 h 1018515"/>
              <a:gd name="connsiteX2" fmla="*/ 406400 w 3293533"/>
              <a:gd name="connsiteY2" fmla="*/ 42333 h 1018515"/>
              <a:gd name="connsiteX3" fmla="*/ 609600 w 3293533"/>
              <a:gd name="connsiteY3" fmla="*/ 745067 h 1018515"/>
              <a:gd name="connsiteX4" fmla="*/ 846666 w 3293533"/>
              <a:gd name="connsiteY4" fmla="*/ 76200 h 1018515"/>
              <a:gd name="connsiteX5" fmla="*/ 1049866 w 3293533"/>
              <a:gd name="connsiteY5" fmla="*/ 762000 h 1018515"/>
              <a:gd name="connsiteX6" fmla="*/ 1286933 w 3293533"/>
              <a:gd name="connsiteY6" fmla="*/ 59267 h 1018515"/>
              <a:gd name="connsiteX7" fmla="*/ 1490133 w 3293533"/>
              <a:gd name="connsiteY7" fmla="*/ 787400 h 1018515"/>
              <a:gd name="connsiteX8" fmla="*/ 1778000 w 3293533"/>
              <a:gd name="connsiteY8" fmla="*/ 50800 h 1018515"/>
              <a:gd name="connsiteX9" fmla="*/ 1981200 w 3293533"/>
              <a:gd name="connsiteY9" fmla="*/ 821267 h 1018515"/>
              <a:gd name="connsiteX10" fmla="*/ 2184400 w 3293533"/>
              <a:gd name="connsiteY10" fmla="*/ 101600 h 1018515"/>
              <a:gd name="connsiteX11" fmla="*/ 2396066 w 3293533"/>
              <a:gd name="connsiteY11" fmla="*/ 855133 h 1018515"/>
              <a:gd name="connsiteX12" fmla="*/ 2825134 w 3293533"/>
              <a:gd name="connsiteY12" fmla="*/ 1016936 h 1018515"/>
              <a:gd name="connsiteX13" fmla="*/ 2836333 w 3293533"/>
              <a:gd name="connsiteY13" fmla="*/ 880533 h 1018515"/>
              <a:gd name="connsiteX14" fmla="*/ 3141133 w 3293533"/>
              <a:gd name="connsiteY14" fmla="*/ 135467 h 1018515"/>
              <a:gd name="connsiteX15" fmla="*/ 3293533 w 3293533"/>
              <a:gd name="connsiteY15" fmla="*/ 897467 h 1018515"/>
              <a:gd name="connsiteX0" fmla="*/ 0 w 3293533"/>
              <a:gd name="connsiteY0" fmla="*/ 0 h 1106553"/>
              <a:gd name="connsiteX1" fmla="*/ 135466 w 3293533"/>
              <a:gd name="connsiteY1" fmla="*/ 719667 h 1106553"/>
              <a:gd name="connsiteX2" fmla="*/ 406400 w 3293533"/>
              <a:gd name="connsiteY2" fmla="*/ 42333 h 1106553"/>
              <a:gd name="connsiteX3" fmla="*/ 609600 w 3293533"/>
              <a:gd name="connsiteY3" fmla="*/ 745067 h 1106553"/>
              <a:gd name="connsiteX4" fmla="*/ 846666 w 3293533"/>
              <a:gd name="connsiteY4" fmla="*/ 76200 h 1106553"/>
              <a:gd name="connsiteX5" fmla="*/ 1049866 w 3293533"/>
              <a:gd name="connsiteY5" fmla="*/ 762000 h 1106553"/>
              <a:gd name="connsiteX6" fmla="*/ 1286933 w 3293533"/>
              <a:gd name="connsiteY6" fmla="*/ 59267 h 1106553"/>
              <a:gd name="connsiteX7" fmla="*/ 1490133 w 3293533"/>
              <a:gd name="connsiteY7" fmla="*/ 787400 h 1106553"/>
              <a:gd name="connsiteX8" fmla="*/ 1778000 w 3293533"/>
              <a:gd name="connsiteY8" fmla="*/ 50800 h 1106553"/>
              <a:gd name="connsiteX9" fmla="*/ 1981200 w 3293533"/>
              <a:gd name="connsiteY9" fmla="*/ 821267 h 1106553"/>
              <a:gd name="connsiteX10" fmla="*/ 2184400 w 3293533"/>
              <a:gd name="connsiteY10" fmla="*/ 101600 h 1106553"/>
              <a:gd name="connsiteX11" fmla="*/ 2396066 w 3293533"/>
              <a:gd name="connsiteY11" fmla="*/ 855133 h 1106553"/>
              <a:gd name="connsiteX12" fmla="*/ 2825134 w 3293533"/>
              <a:gd name="connsiteY12" fmla="*/ 1016936 h 1106553"/>
              <a:gd name="connsiteX13" fmla="*/ 2836333 w 3293533"/>
              <a:gd name="connsiteY13" fmla="*/ 880533 h 1106553"/>
              <a:gd name="connsiteX14" fmla="*/ 3141133 w 3293533"/>
              <a:gd name="connsiteY14" fmla="*/ 135467 h 1106553"/>
              <a:gd name="connsiteX15" fmla="*/ 3293533 w 3293533"/>
              <a:gd name="connsiteY15" fmla="*/ 897467 h 1106553"/>
              <a:gd name="connsiteX0" fmla="*/ 0 w 3293533"/>
              <a:gd name="connsiteY0" fmla="*/ 0 h 962121"/>
              <a:gd name="connsiteX1" fmla="*/ 135466 w 3293533"/>
              <a:gd name="connsiteY1" fmla="*/ 719667 h 962121"/>
              <a:gd name="connsiteX2" fmla="*/ 406400 w 3293533"/>
              <a:gd name="connsiteY2" fmla="*/ 42333 h 962121"/>
              <a:gd name="connsiteX3" fmla="*/ 609600 w 3293533"/>
              <a:gd name="connsiteY3" fmla="*/ 745067 h 962121"/>
              <a:gd name="connsiteX4" fmla="*/ 846666 w 3293533"/>
              <a:gd name="connsiteY4" fmla="*/ 76200 h 962121"/>
              <a:gd name="connsiteX5" fmla="*/ 1049866 w 3293533"/>
              <a:gd name="connsiteY5" fmla="*/ 762000 h 962121"/>
              <a:gd name="connsiteX6" fmla="*/ 1286933 w 3293533"/>
              <a:gd name="connsiteY6" fmla="*/ 59267 h 962121"/>
              <a:gd name="connsiteX7" fmla="*/ 1490133 w 3293533"/>
              <a:gd name="connsiteY7" fmla="*/ 787400 h 962121"/>
              <a:gd name="connsiteX8" fmla="*/ 1778000 w 3293533"/>
              <a:gd name="connsiteY8" fmla="*/ 50800 h 962121"/>
              <a:gd name="connsiteX9" fmla="*/ 1981200 w 3293533"/>
              <a:gd name="connsiteY9" fmla="*/ 821267 h 962121"/>
              <a:gd name="connsiteX10" fmla="*/ 2184400 w 3293533"/>
              <a:gd name="connsiteY10" fmla="*/ 101600 h 962121"/>
              <a:gd name="connsiteX11" fmla="*/ 2396066 w 3293533"/>
              <a:gd name="connsiteY11" fmla="*/ 855133 h 962121"/>
              <a:gd name="connsiteX12" fmla="*/ 2836333 w 3293533"/>
              <a:gd name="connsiteY12" fmla="*/ 880533 h 962121"/>
              <a:gd name="connsiteX13" fmla="*/ 3141133 w 3293533"/>
              <a:gd name="connsiteY13" fmla="*/ 135467 h 962121"/>
              <a:gd name="connsiteX14" fmla="*/ 3293533 w 3293533"/>
              <a:gd name="connsiteY14" fmla="*/ 897467 h 962121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2836333 w 3293533"/>
              <a:gd name="connsiteY11" fmla="*/ 880533 h 897467"/>
              <a:gd name="connsiteX12" fmla="*/ 3141133 w 3293533"/>
              <a:gd name="connsiteY12" fmla="*/ 135467 h 897467"/>
              <a:gd name="connsiteX13" fmla="*/ 3293533 w 3293533"/>
              <a:gd name="connsiteY13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141133 w 3293533"/>
              <a:gd name="connsiteY11" fmla="*/ 135467 h 897467"/>
              <a:gd name="connsiteX12" fmla="*/ 3293533 w 3293533"/>
              <a:gd name="connsiteY12" fmla="*/ 897467 h 897467"/>
              <a:gd name="connsiteX0" fmla="*/ 0 w 3293533"/>
              <a:gd name="connsiteY0" fmla="*/ 0 h 897467"/>
              <a:gd name="connsiteX1" fmla="*/ 135466 w 3293533"/>
              <a:gd name="connsiteY1" fmla="*/ 719667 h 897467"/>
              <a:gd name="connsiteX2" fmla="*/ 406400 w 3293533"/>
              <a:gd name="connsiteY2" fmla="*/ 42333 h 897467"/>
              <a:gd name="connsiteX3" fmla="*/ 609600 w 3293533"/>
              <a:gd name="connsiteY3" fmla="*/ 745067 h 897467"/>
              <a:gd name="connsiteX4" fmla="*/ 846666 w 3293533"/>
              <a:gd name="connsiteY4" fmla="*/ 76200 h 897467"/>
              <a:gd name="connsiteX5" fmla="*/ 1049866 w 3293533"/>
              <a:gd name="connsiteY5" fmla="*/ 762000 h 897467"/>
              <a:gd name="connsiteX6" fmla="*/ 1286933 w 3293533"/>
              <a:gd name="connsiteY6" fmla="*/ 59267 h 897467"/>
              <a:gd name="connsiteX7" fmla="*/ 1490133 w 3293533"/>
              <a:gd name="connsiteY7" fmla="*/ 787400 h 897467"/>
              <a:gd name="connsiteX8" fmla="*/ 1778000 w 3293533"/>
              <a:gd name="connsiteY8" fmla="*/ 50800 h 897467"/>
              <a:gd name="connsiteX9" fmla="*/ 1981200 w 3293533"/>
              <a:gd name="connsiteY9" fmla="*/ 821267 h 897467"/>
              <a:gd name="connsiteX10" fmla="*/ 2184400 w 3293533"/>
              <a:gd name="connsiteY10" fmla="*/ 101600 h 897467"/>
              <a:gd name="connsiteX11" fmla="*/ 3293533 w 3293533"/>
              <a:gd name="connsiteY11" fmla="*/ 897467 h 897467"/>
              <a:gd name="connsiteX0" fmla="*/ 0 w 2184400"/>
              <a:gd name="connsiteY0" fmla="*/ 0 h 821340"/>
              <a:gd name="connsiteX1" fmla="*/ 135466 w 2184400"/>
              <a:gd name="connsiteY1" fmla="*/ 719667 h 821340"/>
              <a:gd name="connsiteX2" fmla="*/ 406400 w 2184400"/>
              <a:gd name="connsiteY2" fmla="*/ 42333 h 821340"/>
              <a:gd name="connsiteX3" fmla="*/ 609600 w 2184400"/>
              <a:gd name="connsiteY3" fmla="*/ 745067 h 821340"/>
              <a:gd name="connsiteX4" fmla="*/ 846666 w 2184400"/>
              <a:gd name="connsiteY4" fmla="*/ 76200 h 821340"/>
              <a:gd name="connsiteX5" fmla="*/ 1049866 w 2184400"/>
              <a:gd name="connsiteY5" fmla="*/ 762000 h 821340"/>
              <a:gd name="connsiteX6" fmla="*/ 1286933 w 2184400"/>
              <a:gd name="connsiteY6" fmla="*/ 59267 h 821340"/>
              <a:gd name="connsiteX7" fmla="*/ 1490133 w 2184400"/>
              <a:gd name="connsiteY7" fmla="*/ 787400 h 821340"/>
              <a:gd name="connsiteX8" fmla="*/ 1778000 w 2184400"/>
              <a:gd name="connsiteY8" fmla="*/ 50800 h 821340"/>
              <a:gd name="connsiteX9" fmla="*/ 1981200 w 2184400"/>
              <a:gd name="connsiteY9" fmla="*/ 821267 h 821340"/>
              <a:gd name="connsiteX10" fmla="*/ 2184400 w 2184400"/>
              <a:gd name="connsiteY10" fmla="*/ 101600 h 821340"/>
              <a:gd name="connsiteX0" fmla="*/ 0 w 2184400"/>
              <a:gd name="connsiteY0" fmla="*/ 0 h 787401"/>
              <a:gd name="connsiteX1" fmla="*/ 135466 w 2184400"/>
              <a:gd name="connsiteY1" fmla="*/ 719667 h 787401"/>
              <a:gd name="connsiteX2" fmla="*/ 406400 w 2184400"/>
              <a:gd name="connsiteY2" fmla="*/ 42333 h 787401"/>
              <a:gd name="connsiteX3" fmla="*/ 609600 w 2184400"/>
              <a:gd name="connsiteY3" fmla="*/ 745067 h 787401"/>
              <a:gd name="connsiteX4" fmla="*/ 846666 w 2184400"/>
              <a:gd name="connsiteY4" fmla="*/ 76200 h 787401"/>
              <a:gd name="connsiteX5" fmla="*/ 1049866 w 2184400"/>
              <a:gd name="connsiteY5" fmla="*/ 762000 h 787401"/>
              <a:gd name="connsiteX6" fmla="*/ 1286933 w 2184400"/>
              <a:gd name="connsiteY6" fmla="*/ 59267 h 787401"/>
              <a:gd name="connsiteX7" fmla="*/ 1490133 w 2184400"/>
              <a:gd name="connsiteY7" fmla="*/ 787400 h 787401"/>
              <a:gd name="connsiteX8" fmla="*/ 1778000 w 2184400"/>
              <a:gd name="connsiteY8" fmla="*/ 50800 h 787401"/>
              <a:gd name="connsiteX9" fmla="*/ 2184400 w 2184400"/>
              <a:gd name="connsiteY9" fmla="*/ 101600 h 787401"/>
              <a:gd name="connsiteX0" fmla="*/ 0 w 1777999"/>
              <a:gd name="connsiteY0" fmla="*/ 0 h 787401"/>
              <a:gd name="connsiteX1" fmla="*/ 135466 w 1777999"/>
              <a:gd name="connsiteY1" fmla="*/ 719667 h 787401"/>
              <a:gd name="connsiteX2" fmla="*/ 406400 w 1777999"/>
              <a:gd name="connsiteY2" fmla="*/ 42333 h 787401"/>
              <a:gd name="connsiteX3" fmla="*/ 609600 w 1777999"/>
              <a:gd name="connsiteY3" fmla="*/ 745067 h 787401"/>
              <a:gd name="connsiteX4" fmla="*/ 846666 w 1777999"/>
              <a:gd name="connsiteY4" fmla="*/ 76200 h 787401"/>
              <a:gd name="connsiteX5" fmla="*/ 1049866 w 1777999"/>
              <a:gd name="connsiteY5" fmla="*/ 762000 h 787401"/>
              <a:gd name="connsiteX6" fmla="*/ 1286933 w 1777999"/>
              <a:gd name="connsiteY6" fmla="*/ 59267 h 787401"/>
              <a:gd name="connsiteX7" fmla="*/ 1490133 w 1777999"/>
              <a:gd name="connsiteY7" fmla="*/ 787400 h 787401"/>
              <a:gd name="connsiteX8" fmla="*/ 1778000 w 1777999"/>
              <a:gd name="connsiteY8" fmla="*/ 50800 h 787401"/>
              <a:gd name="connsiteX0" fmla="*/ 0 w 1490134"/>
              <a:gd name="connsiteY0" fmla="*/ 0 h 787401"/>
              <a:gd name="connsiteX1" fmla="*/ 135466 w 1490134"/>
              <a:gd name="connsiteY1" fmla="*/ 719667 h 787401"/>
              <a:gd name="connsiteX2" fmla="*/ 406400 w 1490134"/>
              <a:gd name="connsiteY2" fmla="*/ 42333 h 787401"/>
              <a:gd name="connsiteX3" fmla="*/ 609600 w 1490134"/>
              <a:gd name="connsiteY3" fmla="*/ 745067 h 787401"/>
              <a:gd name="connsiteX4" fmla="*/ 846666 w 1490134"/>
              <a:gd name="connsiteY4" fmla="*/ 76200 h 787401"/>
              <a:gd name="connsiteX5" fmla="*/ 1049866 w 1490134"/>
              <a:gd name="connsiteY5" fmla="*/ 762000 h 787401"/>
              <a:gd name="connsiteX6" fmla="*/ 1286933 w 1490134"/>
              <a:gd name="connsiteY6" fmla="*/ 59267 h 787401"/>
              <a:gd name="connsiteX7" fmla="*/ 1490133 w 1490134"/>
              <a:gd name="connsiteY7" fmla="*/ 787400 h 787401"/>
              <a:gd name="connsiteX0" fmla="*/ 0 w 1286933"/>
              <a:gd name="connsiteY0" fmla="*/ 0 h 762007"/>
              <a:gd name="connsiteX1" fmla="*/ 135466 w 1286933"/>
              <a:gd name="connsiteY1" fmla="*/ 719667 h 762007"/>
              <a:gd name="connsiteX2" fmla="*/ 406400 w 1286933"/>
              <a:gd name="connsiteY2" fmla="*/ 42333 h 762007"/>
              <a:gd name="connsiteX3" fmla="*/ 609600 w 1286933"/>
              <a:gd name="connsiteY3" fmla="*/ 745067 h 762007"/>
              <a:gd name="connsiteX4" fmla="*/ 846666 w 1286933"/>
              <a:gd name="connsiteY4" fmla="*/ 76200 h 762007"/>
              <a:gd name="connsiteX5" fmla="*/ 1049866 w 1286933"/>
              <a:gd name="connsiteY5" fmla="*/ 762000 h 762007"/>
              <a:gd name="connsiteX6" fmla="*/ 1286933 w 1286933"/>
              <a:gd name="connsiteY6" fmla="*/ 59267 h 762007"/>
              <a:gd name="connsiteX0" fmla="*/ 0 w 1049866"/>
              <a:gd name="connsiteY0" fmla="*/ 0 h 762007"/>
              <a:gd name="connsiteX1" fmla="*/ 135466 w 1049866"/>
              <a:gd name="connsiteY1" fmla="*/ 719667 h 762007"/>
              <a:gd name="connsiteX2" fmla="*/ 406400 w 1049866"/>
              <a:gd name="connsiteY2" fmla="*/ 42333 h 762007"/>
              <a:gd name="connsiteX3" fmla="*/ 609600 w 1049866"/>
              <a:gd name="connsiteY3" fmla="*/ 745067 h 762007"/>
              <a:gd name="connsiteX4" fmla="*/ 846666 w 1049866"/>
              <a:gd name="connsiteY4" fmla="*/ 76200 h 762007"/>
              <a:gd name="connsiteX5" fmla="*/ 1049866 w 1049866"/>
              <a:gd name="connsiteY5" fmla="*/ 762000 h 762007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  <a:gd name="connsiteX0" fmla="*/ 0 w 1065717"/>
              <a:gd name="connsiteY0" fmla="*/ 27767 h 719694"/>
              <a:gd name="connsiteX1" fmla="*/ 151317 w 1065717"/>
              <a:gd name="connsiteY1" fmla="*/ 677354 h 719694"/>
              <a:gd name="connsiteX2" fmla="*/ 422251 w 1065717"/>
              <a:gd name="connsiteY2" fmla="*/ 20 h 719694"/>
              <a:gd name="connsiteX3" fmla="*/ 625451 w 1065717"/>
              <a:gd name="connsiteY3" fmla="*/ 702754 h 719694"/>
              <a:gd name="connsiteX4" fmla="*/ 862517 w 1065717"/>
              <a:gd name="connsiteY4" fmla="*/ 33887 h 719694"/>
              <a:gd name="connsiteX5" fmla="*/ 1065717 w 1065717"/>
              <a:gd name="connsiteY5" fmla="*/ 719687 h 71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5717" h="719694">
                <a:moveTo>
                  <a:pt x="0" y="27767"/>
                </a:moveTo>
                <a:cubicBezTo>
                  <a:pt x="70114" y="426270"/>
                  <a:pt x="80942" y="681978"/>
                  <a:pt x="151317" y="677354"/>
                </a:cubicBezTo>
                <a:cubicBezTo>
                  <a:pt x="221692" y="672730"/>
                  <a:pt x="343229" y="-4213"/>
                  <a:pt x="422251" y="20"/>
                </a:cubicBezTo>
                <a:cubicBezTo>
                  <a:pt x="501273" y="4253"/>
                  <a:pt x="552073" y="697109"/>
                  <a:pt x="625451" y="702754"/>
                </a:cubicBezTo>
                <a:cubicBezTo>
                  <a:pt x="698829" y="708399"/>
                  <a:pt x="789139" y="31065"/>
                  <a:pt x="862517" y="33887"/>
                </a:cubicBezTo>
                <a:cubicBezTo>
                  <a:pt x="935895" y="36709"/>
                  <a:pt x="992339" y="722509"/>
                  <a:pt x="1065717" y="719687"/>
                </a:cubicBezTo>
              </a:path>
            </a:pathLst>
          </a:custGeom>
          <a:noFill/>
          <a:ln w="38100" cmpd="sng">
            <a:solidFill>
              <a:srgbClr val="8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54" name="Groeperen 53"/>
          <p:cNvGrpSpPr/>
          <p:nvPr/>
        </p:nvGrpSpPr>
        <p:grpSpPr>
          <a:xfrm>
            <a:off x="827584" y="4173673"/>
            <a:ext cx="3456384" cy="1730632"/>
            <a:chOff x="827584" y="4173673"/>
            <a:chExt cx="3456384" cy="1730632"/>
          </a:xfrm>
        </p:grpSpPr>
        <p:sp>
          <p:nvSpPr>
            <p:cNvPr id="39" name="Afgeronde rechthoek 38"/>
            <p:cNvSpPr/>
            <p:nvPr/>
          </p:nvSpPr>
          <p:spPr>
            <a:xfrm>
              <a:off x="827584" y="4173673"/>
              <a:ext cx="3456384" cy="1730632"/>
            </a:xfrm>
            <a:prstGeom prst="roundRect">
              <a:avLst/>
            </a:prstGeom>
            <a:solidFill>
              <a:schemeClr val="bg2">
                <a:lumMod val="60000"/>
                <a:lumOff val="40000"/>
              </a:schemeClr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r>
                <a:rPr lang="en-US" sz="1800" dirty="0">
                  <a:solidFill>
                    <a:schemeClr val="tx1"/>
                  </a:solidFill>
                </a:rPr>
                <a:t>The electronic spin can be </a:t>
              </a:r>
              <a:r>
                <a:rPr lang="en-US" sz="1800" dirty="0" smtClean="0">
                  <a:solidFill>
                    <a:schemeClr val="tx1"/>
                  </a:solidFill>
                </a:rPr>
                <a:t>rotated with microwave pulses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pic>
          <p:nvPicPr>
            <p:cNvPr id="40" name="Afbeelding 39" descr="PurpleSpin.ai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">
              <a:off x="1135157" y="5129542"/>
              <a:ext cx="548959" cy="513156"/>
            </a:xfrm>
            <a:prstGeom prst="rect">
              <a:avLst/>
            </a:prstGeom>
          </p:spPr>
        </p:pic>
        <p:sp>
          <p:nvSpPr>
            <p:cNvPr id="43" name="Pijl links 42"/>
            <p:cNvSpPr/>
            <p:nvPr/>
          </p:nvSpPr>
          <p:spPr>
            <a:xfrm>
              <a:off x="2895721" y="5192161"/>
              <a:ext cx="308127" cy="387919"/>
            </a:xfrm>
            <a:prstGeom prst="rightArrow">
              <a:avLst/>
            </a:prstGeom>
            <a:solidFill>
              <a:schemeClr val="accent4"/>
            </a:solidFill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Afbeelding 4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964" y="5256347"/>
              <a:ext cx="326065" cy="317500"/>
            </a:xfrm>
            <a:prstGeom prst="rect">
              <a:avLst/>
            </a:prstGeom>
          </p:spPr>
        </p:pic>
        <p:pic>
          <p:nvPicPr>
            <p:cNvPr id="52" name="Afbeelding 51" descr="PurpleSpin.ai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278109">
              <a:off x="3215293" y="5154586"/>
              <a:ext cx="548959" cy="513156"/>
            </a:xfrm>
            <a:prstGeom prst="rect">
              <a:avLst/>
            </a:prstGeom>
          </p:spPr>
        </p:pic>
        <p:sp>
          <p:nvSpPr>
            <p:cNvPr id="51" name="Freeform 17"/>
            <p:cNvSpPr/>
            <p:nvPr/>
          </p:nvSpPr>
          <p:spPr>
            <a:xfrm rot="20962063">
              <a:off x="1990201" y="5331045"/>
              <a:ext cx="774979" cy="143866"/>
            </a:xfrm>
            <a:custGeom>
              <a:avLst/>
              <a:gdLst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396066 w 3293533"/>
                <a:gd name="connsiteY11" fmla="*/ 855133 h 897467"/>
                <a:gd name="connsiteX12" fmla="*/ 2616200 w 3293533"/>
                <a:gd name="connsiteY12" fmla="*/ 118533 h 897467"/>
                <a:gd name="connsiteX13" fmla="*/ 2836333 w 3293533"/>
                <a:gd name="connsiteY13" fmla="*/ 880533 h 897467"/>
                <a:gd name="connsiteX14" fmla="*/ 3141133 w 3293533"/>
                <a:gd name="connsiteY14" fmla="*/ 135467 h 897467"/>
                <a:gd name="connsiteX15" fmla="*/ 3293533 w 3293533"/>
                <a:gd name="connsiteY15" fmla="*/ 897467 h 897467"/>
                <a:gd name="connsiteX0" fmla="*/ 0 w 3293533"/>
                <a:gd name="connsiteY0" fmla="*/ 0 h 1018515"/>
                <a:gd name="connsiteX1" fmla="*/ 135466 w 3293533"/>
                <a:gd name="connsiteY1" fmla="*/ 719667 h 1018515"/>
                <a:gd name="connsiteX2" fmla="*/ 406400 w 3293533"/>
                <a:gd name="connsiteY2" fmla="*/ 42333 h 1018515"/>
                <a:gd name="connsiteX3" fmla="*/ 609600 w 3293533"/>
                <a:gd name="connsiteY3" fmla="*/ 745067 h 1018515"/>
                <a:gd name="connsiteX4" fmla="*/ 846666 w 3293533"/>
                <a:gd name="connsiteY4" fmla="*/ 76200 h 1018515"/>
                <a:gd name="connsiteX5" fmla="*/ 1049866 w 3293533"/>
                <a:gd name="connsiteY5" fmla="*/ 762000 h 1018515"/>
                <a:gd name="connsiteX6" fmla="*/ 1286933 w 3293533"/>
                <a:gd name="connsiteY6" fmla="*/ 59267 h 1018515"/>
                <a:gd name="connsiteX7" fmla="*/ 1490133 w 3293533"/>
                <a:gd name="connsiteY7" fmla="*/ 787400 h 1018515"/>
                <a:gd name="connsiteX8" fmla="*/ 1778000 w 3293533"/>
                <a:gd name="connsiteY8" fmla="*/ 50800 h 1018515"/>
                <a:gd name="connsiteX9" fmla="*/ 1981200 w 3293533"/>
                <a:gd name="connsiteY9" fmla="*/ 821267 h 1018515"/>
                <a:gd name="connsiteX10" fmla="*/ 2184400 w 3293533"/>
                <a:gd name="connsiteY10" fmla="*/ 101600 h 1018515"/>
                <a:gd name="connsiteX11" fmla="*/ 2396066 w 3293533"/>
                <a:gd name="connsiteY11" fmla="*/ 855133 h 1018515"/>
                <a:gd name="connsiteX12" fmla="*/ 2825134 w 3293533"/>
                <a:gd name="connsiteY12" fmla="*/ 1016936 h 1018515"/>
                <a:gd name="connsiteX13" fmla="*/ 2836333 w 3293533"/>
                <a:gd name="connsiteY13" fmla="*/ 880533 h 1018515"/>
                <a:gd name="connsiteX14" fmla="*/ 3141133 w 3293533"/>
                <a:gd name="connsiteY14" fmla="*/ 135467 h 1018515"/>
                <a:gd name="connsiteX15" fmla="*/ 3293533 w 3293533"/>
                <a:gd name="connsiteY15" fmla="*/ 897467 h 1018515"/>
                <a:gd name="connsiteX0" fmla="*/ 0 w 3293533"/>
                <a:gd name="connsiteY0" fmla="*/ 0 h 1106553"/>
                <a:gd name="connsiteX1" fmla="*/ 135466 w 3293533"/>
                <a:gd name="connsiteY1" fmla="*/ 719667 h 1106553"/>
                <a:gd name="connsiteX2" fmla="*/ 406400 w 3293533"/>
                <a:gd name="connsiteY2" fmla="*/ 42333 h 1106553"/>
                <a:gd name="connsiteX3" fmla="*/ 609600 w 3293533"/>
                <a:gd name="connsiteY3" fmla="*/ 745067 h 1106553"/>
                <a:gd name="connsiteX4" fmla="*/ 846666 w 3293533"/>
                <a:gd name="connsiteY4" fmla="*/ 76200 h 1106553"/>
                <a:gd name="connsiteX5" fmla="*/ 1049866 w 3293533"/>
                <a:gd name="connsiteY5" fmla="*/ 762000 h 1106553"/>
                <a:gd name="connsiteX6" fmla="*/ 1286933 w 3293533"/>
                <a:gd name="connsiteY6" fmla="*/ 59267 h 1106553"/>
                <a:gd name="connsiteX7" fmla="*/ 1490133 w 3293533"/>
                <a:gd name="connsiteY7" fmla="*/ 787400 h 1106553"/>
                <a:gd name="connsiteX8" fmla="*/ 1778000 w 3293533"/>
                <a:gd name="connsiteY8" fmla="*/ 50800 h 1106553"/>
                <a:gd name="connsiteX9" fmla="*/ 1981200 w 3293533"/>
                <a:gd name="connsiteY9" fmla="*/ 821267 h 1106553"/>
                <a:gd name="connsiteX10" fmla="*/ 2184400 w 3293533"/>
                <a:gd name="connsiteY10" fmla="*/ 101600 h 1106553"/>
                <a:gd name="connsiteX11" fmla="*/ 2396066 w 3293533"/>
                <a:gd name="connsiteY11" fmla="*/ 855133 h 1106553"/>
                <a:gd name="connsiteX12" fmla="*/ 2825134 w 3293533"/>
                <a:gd name="connsiteY12" fmla="*/ 1016936 h 1106553"/>
                <a:gd name="connsiteX13" fmla="*/ 2836333 w 3293533"/>
                <a:gd name="connsiteY13" fmla="*/ 880533 h 1106553"/>
                <a:gd name="connsiteX14" fmla="*/ 3141133 w 3293533"/>
                <a:gd name="connsiteY14" fmla="*/ 135467 h 1106553"/>
                <a:gd name="connsiteX15" fmla="*/ 3293533 w 3293533"/>
                <a:gd name="connsiteY15" fmla="*/ 897467 h 1106553"/>
                <a:gd name="connsiteX0" fmla="*/ 0 w 3293533"/>
                <a:gd name="connsiteY0" fmla="*/ 0 h 962121"/>
                <a:gd name="connsiteX1" fmla="*/ 135466 w 3293533"/>
                <a:gd name="connsiteY1" fmla="*/ 719667 h 962121"/>
                <a:gd name="connsiteX2" fmla="*/ 406400 w 3293533"/>
                <a:gd name="connsiteY2" fmla="*/ 42333 h 962121"/>
                <a:gd name="connsiteX3" fmla="*/ 609600 w 3293533"/>
                <a:gd name="connsiteY3" fmla="*/ 745067 h 962121"/>
                <a:gd name="connsiteX4" fmla="*/ 846666 w 3293533"/>
                <a:gd name="connsiteY4" fmla="*/ 76200 h 962121"/>
                <a:gd name="connsiteX5" fmla="*/ 1049866 w 3293533"/>
                <a:gd name="connsiteY5" fmla="*/ 762000 h 962121"/>
                <a:gd name="connsiteX6" fmla="*/ 1286933 w 3293533"/>
                <a:gd name="connsiteY6" fmla="*/ 59267 h 962121"/>
                <a:gd name="connsiteX7" fmla="*/ 1490133 w 3293533"/>
                <a:gd name="connsiteY7" fmla="*/ 787400 h 962121"/>
                <a:gd name="connsiteX8" fmla="*/ 1778000 w 3293533"/>
                <a:gd name="connsiteY8" fmla="*/ 50800 h 962121"/>
                <a:gd name="connsiteX9" fmla="*/ 1981200 w 3293533"/>
                <a:gd name="connsiteY9" fmla="*/ 821267 h 962121"/>
                <a:gd name="connsiteX10" fmla="*/ 2184400 w 3293533"/>
                <a:gd name="connsiteY10" fmla="*/ 101600 h 962121"/>
                <a:gd name="connsiteX11" fmla="*/ 2396066 w 3293533"/>
                <a:gd name="connsiteY11" fmla="*/ 855133 h 962121"/>
                <a:gd name="connsiteX12" fmla="*/ 2836333 w 3293533"/>
                <a:gd name="connsiteY12" fmla="*/ 880533 h 962121"/>
                <a:gd name="connsiteX13" fmla="*/ 3141133 w 3293533"/>
                <a:gd name="connsiteY13" fmla="*/ 135467 h 962121"/>
                <a:gd name="connsiteX14" fmla="*/ 3293533 w 3293533"/>
                <a:gd name="connsiteY14" fmla="*/ 897467 h 962121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2836333 w 3293533"/>
                <a:gd name="connsiteY11" fmla="*/ 880533 h 897467"/>
                <a:gd name="connsiteX12" fmla="*/ 3141133 w 3293533"/>
                <a:gd name="connsiteY12" fmla="*/ 135467 h 897467"/>
                <a:gd name="connsiteX13" fmla="*/ 3293533 w 3293533"/>
                <a:gd name="connsiteY13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141133 w 3293533"/>
                <a:gd name="connsiteY11" fmla="*/ 135467 h 897467"/>
                <a:gd name="connsiteX12" fmla="*/ 3293533 w 3293533"/>
                <a:gd name="connsiteY12" fmla="*/ 897467 h 897467"/>
                <a:gd name="connsiteX0" fmla="*/ 0 w 3293533"/>
                <a:gd name="connsiteY0" fmla="*/ 0 h 897467"/>
                <a:gd name="connsiteX1" fmla="*/ 135466 w 3293533"/>
                <a:gd name="connsiteY1" fmla="*/ 719667 h 897467"/>
                <a:gd name="connsiteX2" fmla="*/ 406400 w 3293533"/>
                <a:gd name="connsiteY2" fmla="*/ 42333 h 897467"/>
                <a:gd name="connsiteX3" fmla="*/ 609600 w 3293533"/>
                <a:gd name="connsiteY3" fmla="*/ 745067 h 897467"/>
                <a:gd name="connsiteX4" fmla="*/ 846666 w 3293533"/>
                <a:gd name="connsiteY4" fmla="*/ 76200 h 897467"/>
                <a:gd name="connsiteX5" fmla="*/ 1049866 w 3293533"/>
                <a:gd name="connsiteY5" fmla="*/ 762000 h 897467"/>
                <a:gd name="connsiteX6" fmla="*/ 1286933 w 3293533"/>
                <a:gd name="connsiteY6" fmla="*/ 59267 h 897467"/>
                <a:gd name="connsiteX7" fmla="*/ 1490133 w 3293533"/>
                <a:gd name="connsiteY7" fmla="*/ 787400 h 897467"/>
                <a:gd name="connsiteX8" fmla="*/ 1778000 w 3293533"/>
                <a:gd name="connsiteY8" fmla="*/ 50800 h 897467"/>
                <a:gd name="connsiteX9" fmla="*/ 1981200 w 3293533"/>
                <a:gd name="connsiteY9" fmla="*/ 821267 h 897467"/>
                <a:gd name="connsiteX10" fmla="*/ 2184400 w 3293533"/>
                <a:gd name="connsiteY10" fmla="*/ 101600 h 897467"/>
                <a:gd name="connsiteX11" fmla="*/ 3293533 w 3293533"/>
                <a:gd name="connsiteY11" fmla="*/ 897467 h 897467"/>
                <a:gd name="connsiteX0" fmla="*/ 0 w 2184400"/>
                <a:gd name="connsiteY0" fmla="*/ 0 h 821340"/>
                <a:gd name="connsiteX1" fmla="*/ 135466 w 2184400"/>
                <a:gd name="connsiteY1" fmla="*/ 719667 h 821340"/>
                <a:gd name="connsiteX2" fmla="*/ 406400 w 2184400"/>
                <a:gd name="connsiteY2" fmla="*/ 42333 h 821340"/>
                <a:gd name="connsiteX3" fmla="*/ 609600 w 2184400"/>
                <a:gd name="connsiteY3" fmla="*/ 745067 h 821340"/>
                <a:gd name="connsiteX4" fmla="*/ 846666 w 2184400"/>
                <a:gd name="connsiteY4" fmla="*/ 76200 h 821340"/>
                <a:gd name="connsiteX5" fmla="*/ 1049866 w 2184400"/>
                <a:gd name="connsiteY5" fmla="*/ 762000 h 821340"/>
                <a:gd name="connsiteX6" fmla="*/ 1286933 w 2184400"/>
                <a:gd name="connsiteY6" fmla="*/ 59267 h 821340"/>
                <a:gd name="connsiteX7" fmla="*/ 1490133 w 2184400"/>
                <a:gd name="connsiteY7" fmla="*/ 787400 h 821340"/>
                <a:gd name="connsiteX8" fmla="*/ 1778000 w 2184400"/>
                <a:gd name="connsiteY8" fmla="*/ 50800 h 821340"/>
                <a:gd name="connsiteX9" fmla="*/ 1981200 w 2184400"/>
                <a:gd name="connsiteY9" fmla="*/ 821267 h 821340"/>
                <a:gd name="connsiteX10" fmla="*/ 2184400 w 2184400"/>
                <a:gd name="connsiteY10" fmla="*/ 101600 h 821340"/>
                <a:gd name="connsiteX0" fmla="*/ 0 w 2184400"/>
                <a:gd name="connsiteY0" fmla="*/ 0 h 787401"/>
                <a:gd name="connsiteX1" fmla="*/ 135466 w 2184400"/>
                <a:gd name="connsiteY1" fmla="*/ 719667 h 787401"/>
                <a:gd name="connsiteX2" fmla="*/ 406400 w 2184400"/>
                <a:gd name="connsiteY2" fmla="*/ 42333 h 787401"/>
                <a:gd name="connsiteX3" fmla="*/ 609600 w 2184400"/>
                <a:gd name="connsiteY3" fmla="*/ 745067 h 787401"/>
                <a:gd name="connsiteX4" fmla="*/ 846666 w 2184400"/>
                <a:gd name="connsiteY4" fmla="*/ 76200 h 787401"/>
                <a:gd name="connsiteX5" fmla="*/ 1049866 w 2184400"/>
                <a:gd name="connsiteY5" fmla="*/ 762000 h 787401"/>
                <a:gd name="connsiteX6" fmla="*/ 1286933 w 2184400"/>
                <a:gd name="connsiteY6" fmla="*/ 59267 h 787401"/>
                <a:gd name="connsiteX7" fmla="*/ 1490133 w 2184400"/>
                <a:gd name="connsiteY7" fmla="*/ 787400 h 787401"/>
                <a:gd name="connsiteX8" fmla="*/ 1778000 w 2184400"/>
                <a:gd name="connsiteY8" fmla="*/ 50800 h 787401"/>
                <a:gd name="connsiteX9" fmla="*/ 2184400 w 2184400"/>
                <a:gd name="connsiteY9" fmla="*/ 101600 h 787401"/>
                <a:gd name="connsiteX0" fmla="*/ 0 w 1777999"/>
                <a:gd name="connsiteY0" fmla="*/ 0 h 787401"/>
                <a:gd name="connsiteX1" fmla="*/ 135466 w 1777999"/>
                <a:gd name="connsiteY1" fmla="*/ 719667 h 787401"/>
                <a:gd name="connsiteX2" fmla="*/ 406400 w 1777999"/>
                <a:gd name="connsiteY2" fmla="*/ 42333 h 787401"/>
                <a:gd name="connsiteX3" fmla="*/ 609600 w 1777999"/>
                <a:gd name="connsiteY3" fmla="*/ 745067 h 787401"/>
                <a:gd name="connsiteX4" fmla="*/ 846666 w 1777999"/>
                <a:gd name="connsiteY4" fmla="*/ 76200 h 787401"/>
                <a:gd name="connsiteX5" fmla="*/ 1049866 w 1777999"/>
                <a:gd name="connsiteY5" fmla="*/ 762000 h 787401"/>
                <a:gd name="connsiteX6" fmla="*/ 1286933 w 1777999"/>
                <a:gd name="connsiteY6" fmla="*/ 59267 h 787401"/>
                <a:gd name="connsiteX7" fmla="*/ 1490133 w 1777999"/>
                <a:gd name="connsiteY7" fmla="*/ 787400 h 787401"/>
                <a:gd name="connsiteX8" fmla="*/ 1778000 w 1777999"/>
                <a:gd name="connsiteY8" fmla="*/ 50800 h 787401"/>
                <a:gd name="connsiteX0" fmla="*/ 0 w 1490134"/>
                <a:gd name="connsiteY0" fmla="*/ 0 h 787401"/>
                <a:gd name="connsiteX1" fmla="*/ 135466 w 1490134"/>
                <a:gd name="connsiteY1" fmla="*/ 719667 h 787401"/>
                <a:gd name="connsiteX2" fmla="*/ 406400 w 1490134"/>
                <a:gd name="connsiteY2" fmla="*/ 42333 h 787401"/>
                <a:gd name="connsiteX3" fmla="*/ 609600 w 1490134"/>
                <a:gd name="connsiteY3" fmla="*/ 745067 h 787401"/>
                <a:gd name="connsiteX4" fmla="*/ 846666 w 1490134"/>
                <a:gd name="connsiteY4" fmla="*/ 76200 h 787401"/>
                <a:gd name="connsiteX5" fmla="*/ 1049866 w 1490134"/>
                <a:gd name="connsiteY5" fmla="*/ 762000 h 787401"/>
                <a:gd name="connsiteX6" fmla="*/ 1286933 w 1490134"/>
                <a:gd name="connsiteY6" fmla="*/ 59267 h 787401"/>
                <a:gd name="connsiteX7" fmla="*/ 1490133 w 1490134"/>
                <a:gd name="connsiteY7" fmla="*/ 787400 h 787401"/>
                <a:gd name="connsiteX0" fmla="*/ 0 w 1286933"/>
                <a:gd name="connsiteY0" fmla="*/ 0 h 762007"/>
                <a:gd name="connsiteX1" fmla="*/ 135466 w 1286933"/>
                <a:gd name="connsiteY1" fmla="*/ 719667 h 762007"/>
                <a:gd name="connsiteX2" fmla="*/ 406400 w 1286933"/>
                <a:gd name="connsiteY2" fmla="*/ 42333 h 762007"/>
                <a:gd name="connsiteX3" fmla="*/ 609600 w 1286933"/>
                <a:gd name="connsiteY3" fmla="*/ 745067 h 762007"/>
                <a:gd name="connsiteX4" fmla="*/ 846666 w 1286933"/>
                <a:gd name="connsiteY4" fmla="*/ 76200 h 762007"/>
                <a:gd name="connsiteX5" fmla="*/ 1049866 w 1286933"/>
                <a:gd name="connsiteY5" fmla="*/ 762000 h 762007"/>
                <a:gd name="connsiteX6" fmla="*/ 1286933 w 1286933"/>
                <a:gd name="connsiteY6" fmla="*/ 59267 h 762007"/>
                <a:gd name="connsiteX0" fmla="*/ 0 w 1049866"/>
                <a:gd name="connsiteY0" fmla="*/ 0 h 762007"/>
                <a:gd name="connsiteX1" fmla="*/ 135466 w 1049866"/>
                <a:gd name="connsiteY1" fmla="*/ 719667 h 762007"/>
                <a:gd name="connsiteX2" fmla="*/ 406400 w 1049866"/>
                <a:gd name="connsiteY2" fmla="*/ 42333 h 762007"/>
                <a:gd name="connsiteX3" fmla="*/ 609600 w 1049866"/>
                <a:gd name="connsiteY3" fmla="*/ 745067 h 762007"/>
                <a:gd name="connsiteX4" fmla="*/ 846666 w 1049866"/>
                <a:gd name="connsiteY4" fmla="*/ 76200 h 762007"/>
                <a:gd name="connsiteX5" fmla="*/ 1049866 w 1049866"/>
                <a:gd name="connsiteY5" fmla="*/ 762000 h 762007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  <a:gd name="connsiteX0" fmla="*/ 0 w 1065717"/>
                <a:gd name="connsiteY0" fmla="*/ 27767 h 719694"/>
                <a:gd name="connsiteX1" fmla="*/ 151317 w 1065717"/>
                <a:gd name="connsiteY1" fmla="*/ 677354 h 719694"/>
                <a:gd name="connsiteX2" fmla="*/ 422251 w 1065717"/>
                <a:gd name="connsiteY2" fmla="*/ 20 h 719694"/>
                <a:gd name="connsiteX3" fmla="*/ 625451 w 1065717"/>
                <a:gd name="connsiteY3" fmla="*/ 702754 h 719694"/>
                <a:gd name="connsiteX4" fmla="*/ 862517 w 1065717"/>
                <a:gd name="connsiteY4" fmla="*/ 33887 h 719694"/>
                <a:gd name="connsiteX5" fmla="*/ 1065717 w 1065717"/>
                <a:gd name="connsiteY5" fmla="*/ 719687 h 7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5717" h="719694">
                  <a:moveTo>
                    <a:pt x="0" y="27767"/>
                  </a:moveTo>
                  <a:cubicBezTo>
                    <a:pt x="70114" y="426270"/>
                    <a:pt x="80942" y="681978"/>
                    <a:pt x="151317" y="677354"/>
                  </a:cubicBezTo>
                  <a:cubicBezTo>
                    <a:pt x="221692" y="672730"/>
                    <a:pt x="343229" y="-4213"/>
                    <a:pt x="422251" y="20"/>
                  </a:cubicBezTo>
                  <a:cubicBezTo>
                    <a:pt x="501273" y="4253"/>
                    <a:pt x="552073" y="697109"/>
                    <a:pt x="625451" y="702754"/>
                  </a:cubicBezTo>
                  <a:cubicBezTo>
                    <a:pt x="698829" y="708399"/>
                    <a:pt x="789139" y="31065"/>
                    <a:pt x="862517" y="33887"/>
                  </a:cubicBezTo>
                  <a:cubicBezTo>
                    <a:pt x="935895" y="36709"/>
                    <a:pt x="992339" y="722509"/>
                    <a:pt x="1065717" y="719687"/>
                  </a:cubicBezTo>
                </a:path>
              </a:pathLst>
            </a:custGeom>
            <a:noFill/>
            <a:ln w="38100" cmpd="sng">
              <a:solidFill>
                <a:srgbClr val="8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5119976" y="1195841"/>
            <a:ext cx="2524273" cy="2375006"/>
            <a:chOff x="4427984" y="1628800"/>
            <a:chExt cx="4635659" cy="4361540"/>
          </a:xfrm>
        </p:grpSpPr>
        <p:pic>
          <p:nvPicPr>
            <p:cNvPr id="32" name="Picture 57" descr="foto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4" t="35612" r="4897" b="7460"/>
            <a:stretch>
              <a:fillRect/>
            </a:stretch>
          </p:blipFill>
          <p:spPr bwMode="auto">
            <a:xfrm>
              <a:off x="4427984" y="4579352"/>
              <a:ext cx="2028514" cy="141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Afbeelding 12" descr="NV_No_Spin_NoText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2212987"/>
              <a:ext cx="2996952" cy="2996952"/>
            </a:xfrm>
            <a:prstGeom prst="rect">
              <a:avLst/>
            </a:prstGeom>
          </p:spPr>
        </p:pic>
        <p:sp>
          <p:nvSpPr>
            <p:cNvPr id="5" name="Ovaal 4"/>
            <p:cNvSpPr/>
            <p:nvPr/>
          </p:nvSpPr>
          <p:spPr>
            <a:xfrm>
              <a:off x="5436096" y="1628800"/>
              <a:ext cx="3627547" cy="3627547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800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7" name="Rechte verbindingslijn 6"/>
            <p:cNvCxnSpPr/>
            <p:nvPr/>
          </p:nvCxnSpPr>
          <p:spPr bwMode="auto">
            <a:xfrm flipH="1">
              <a:off x="5220072" y="3237180"/>
              <a:ext cx="216024" cy="22080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Rechte verbindingslijn 36"/>
            <p:cNvCxnSpPr/>
            <p:nvPr/>
          </p:nvCxnSpPr>
          <p:spPr bwMode="auto">
            <a:xfrm flipH="1">
              <a:off x="5292080" y="5192161"/>
              <a:ext cx="2448272" cy="381686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pic>
        <p:nvPicPr>
          <p:cNvPr id="33" name="Afbeelding 32" descr="readout_Robledo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243" y="3584915"/>
            <a:ext cx="2410005" cy="251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723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221 0.03167 L 0.3161 -0.52404 " pathEditMode="relative" ptsTypes="AA">
                                      <p:cBhvr>
                                        <p:cTn id="1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emph" presetSubtype="0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77 0.00116 L 0.23268 0.00116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5" y="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</p:bldLst>
  </p:timing>
</p:sld>
</file>

<file path=ppt/theme/theme1.xml><?xml version="1.0" encoding="utf-8"?>
<a:theme xmlns:a="http://schemas.openxmlformats.org/drawingml/2006/main" name="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60000"/>
            <a:lumOff val="40000"/>
          </a:schemeClr>
        </a:solidFill>
        <a:ln w="12700" cmpd="sng">
          <a:solidFill>
            <a:schemeClr val="bg2">
              <a:lumMod val="60000"/>
              <a:lumOff val="40000"/>
            </a:schemeClr>
          </a:solidFill>
          <a:prstDash val="solid"/>
        </a:ln>
      </a:spPr>
      <a:bodyPr rtlCol="0" anchor="t"/>
      <a:lstStyle>
        <a:defPPr algn="l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140401_TUD_thema">
  <a:themeElements>
    <a:clrScheme name="TU Delft Color Schme">
      <a:dk1>
        <a:srgbClr val="000000"/>
      </a:dk1>
      <a:lt1>
        <a:srgbClr val="FFFFFF"/>
      </a:lt1>
      <a:dk2>
        <a:srgbClr val="00A6D6"/>
      </a:dk2>
      <a:lt2>
        <a:srgbClr val="A5A5A5"/>
      </a:lt2>
      <a:accent1>
        <a:srgbClr val="77C0D7"/>
      </a:accent1>
      <a:accent2>
        <a:srgbClr val="66BCAA"/>
      </a:accent2>
      <a:accent3>
        <a:srgbClr val="007A85"/>
      </a:accent3>
      <a:accent4>
        <a:srgbClr val="002B60"/>
      </a:accent4>
      <a:accent5>
        <a:srgbClr val="0F1150"/>
      </a:accent5>
      <a:accent6>
        <a:srgbClr val="0093AB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1200" dirty="0" err="1" smtClean="0">
            <a:solidFill>
              <a:srgbClr val="FFFFFF"/>
            </a:solidFill>
            <a:latin typeface="Arial" charset="0"/>
            <a:ea typeface="ＭＳ Ｐゴシック" pitchFamily="1" charset="-128"/>
          </a:defRPr>
        </a:defPPr>
      </a:lstStyle>
    </a:spDef>
    <a:lnDef>
      <a:spPr bwMode="auto">
        <a:solidFill>
          <a:schemeClr val="accent1"/>
        </a:solidFill>
        <a:ln w="31750" cap="flat" cmpd="sng" algn="ctr">
          <a:solidFill>
            <a:schemeClr val="accent4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400" dirty="0" smtClean="0"/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140401_TUD_thema.thmx</Template>
  <TotalTime>3176</TotalTime>
  <Words>1038</Words>
  <Application>Microsoft Macintosh PowerPoint</Application>
  <PresentationFormat>Diavoorstelling (4:3)</PresentationFormat>
  <Paragraphs>190</Paragraphs>
  <Slides>27</Slides>
  <Notes>10</Notes>
  <HiddenSlides>2</HiddenSlides>
  <MMClips>0</MMClips>
  <ScaleCrop>false</ScaleCrop>
  <HeadingPairs>
    <vt:vector size="4" baseType="variant">
      <vt:variant>
        <vt:lpstr>Thema</vt:lpstr>
      </vt:variant>
      <vt:variant>
        <vt:i4>3</vt:i4>
      </vt:variant>
      <vt:variant>
        <vt:lpstr>Diatitels</vt:lpstr>
      </vt:variant>
      <vt:variant>
        <vt:i4>27</vt:i4>
      </vt:variant>
    </vt:vector>
  </HeadingPairs>
  <TitlesOfParts>
    <vt:vector size="30" baseType="lpstr">
      <vt:lpstr>140401_TUD_thema</vt:lpstr>
      <vt:lpstr>1_140401_TUD_thema</vt:lpstr>
      <vt:lpstr>Aangepast ontwerp</vt:lpstr>
      <vt:lpstr>Parity Measurements on Weakly Coupled Carbon Spins in Diamond</vt:lpstr>
      <vt:lpstr>PowerPoint-presentatie</vt:lpstr>
      <vt:lpstr>Parity Measurements on Weakly Coupled Carbon Spins in Diamond</vt:lpstr>
      <vt:lpstr>A Quantum Computer promises an exponential speedup over conventional computers</vt:lpstr>
      <vt:lpstr>Quantum error correction is essential in building a scalable quantum computer </vt:lpstr>
      <vt:lpstr>By measuring the parity an error can be diagnosed and corrected </vt:lpstr>
      <vt:lpstr>Parity Measurements on Weakly Coupled Carbon Spins in Diamond</vt:lpstr>
      <vt:lpstr>PowerPoint-presentatie</vt:lpstr>
      <vt:lpstr>The NV-center is an impurity in Diamond of which we can contol the electronic spin</vt:lpstr>
      <vt:lpstr>Carbon spins rotate around different axes depending on the electron state</vt:lpstr>
      <vt:lpstr>A carbon spin can be controlled by resonantly decoupling the electronic spin</vt:lpstr>
      <vt:lpstr>Using the control over the carbon and electron spin we can initialize carbon spins</vt:lpstr>
      <vt:lpstr>Parity Measurements on Weakly Coupled Carbon Spins in Diamond</vt:lpstr>
      <vt:lpstr>We use a tomography to characterize a state</vt:lpstr>
      <vt:lpstr>We perform a parity measurement by mapping the parity on the electron state </vt:lpstr>
      <vt:lpstr>Performing a parity measurement can project into an entangled state</vt:lpstr>
      <vt:lpstr>The parity measurement is demonstrated by the creation of entanglement</vt:lpstr>
      <vt:lpstr>Parity Measurements on Weakly Coupled Carbon Spins in Diamond</vt:lpstr>
      <vt:lpstr>Quantum error correction requires deterministic parity measurements and more qubits</vt:lpstr>
      <vt:lpstr>Simulations indicate that it is possible to address 3 or more carbons</vt:lpstr>
      <vt:lpstr>Parity Measurements on Weakly Coupled Carbon Spins in Diamond</vt:lpstr>
      <vt:lpstr>Parity Measurements on Weakly Coupled Carbon Spins in Diamond</vt:lpstr>
      <vt:lpstr>Using a dynamical decoupling spectroscopy we can identify individual spins </vt:lpstr>
      <vt:lpstr>Different NV-centers can be linked together using the optical interface</vt:lpstr>
      <vt:lpstr>Coherence times </vt:lpstr>
      <vt:lpstr>By repeatedly flipping the electron spin with careful timing we can control the carbon spin</vt:lpstr>
      <vt:lpstr>The unique combination of local spin control and an optical interface allows a node based design 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Adriaan Rol</dc:creator>
  <cp:lastModifiedBy>Adriaan Rol</cp:lastModifiedBy>
  <cp:revision>237</cp:revision>
  <dcterms:created xsi:type="dcterms:W3CDTF">2014-09-08T11:23:13Z</dcterms:created>
  <dcterms:modified xsi:type="dcterms:W3CDTF">2014-09-25T11:12:52Z</dcterms:modified>
</cp:coreProperties>
</file>

<file path=docProps/thumbnail.jpeg>
</file>